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7294" r:id="rId1"/>
    <p:sldMasterId id="2147487318" r:id="rId2"/>
  </p:sldMasterIdLst>
  <p:notesMasterIdLst>
    <p:notesMasterId r:id="rId55"/>
  </p:notesMasterIdLst>
  <p:handoutMasterIdLst>
    <p:handoutMasterId r:id="rId56"/>
  </p:handoutMasterIdLst>
  <p:sldIdLst>
    <p:sldId id="300" r:id="rId3"/>
    <p:sldId id="257" r:id="rId4"/>
    <p:sldId id="313" r:id="rId5"/>
    <p:sldId id="314" r:id="rId6"/>
    <p:sldId id="316" r:id="rId7"/>
    <p:sldId id="320" r:id="rId8"/>
    <p:sldId id="342" r:id="rId9"/>
    <p:sldId id="331" r:id="rId10"/>
    <p:sldId id="332" r:id="rId11"/>
    <p:sldId id="333" r:id="rId12"/>
    <p:sldId id="337" r:id="rId13"/>
    <p:sldId id="338" r:id="rId14"/>
    <p:sldId id="345" r:id="rId15"/>
    <p:sldId id="348" r:id="rId16"/>
    <p:sldId id="347" r:id="rId17"/>
    <p:sldId id="341" r:id="rId18"/>
    <p:sldId id="396" r:id="rId19"/>
    <p:sldId id="343" r:id="rId20"/>
    <p:sldId id="344" r:id="rId21"/>
    <p:sldId id="330" r:id="rId22"/>
    <p:sldId id="327" r:id="rId23"/>
    <p:sldId id="432" r:id="rId24"/>
    <p:sldId id="376" r:id="rId25"/>
    <p:sldId id="377" r:id="rId26"/>
    <p:sldId id="378" r:id="rId27"/>
    <p:sldId id="355" r:id="rId28"/>
    <p:sldId id="356" r:id="rId29"/>
    <p:sldId id="357" r:id="rId30"/>
    <p:sldId id="358" r:id="rId31"/>
    <p:sldId id="359" r:id="rId32"/>
    <p:sldId id="360" r:id="rId33"/>
    <p:sldId id="389" r:id="rId34"/>
    <p:sldId id="393" r:id="rId35"/>
    <p:sldId id="390" r:id="rId36"/>
    <p:sldId id="361" r:id="rId37"/>
    <p:sldId id="431" r:id="rId38"/>
    <p:sldId id="418" r:id="rId39"/>
    <p:sldId id="419" r:id="rId40"/>
    <p:sldId id="420" r:id="rId41"/>
    <p:sldId id="421" r:id="rId42"/>
    <p:sldId id="423" r:id="rId43"/>
    <p:sldId id="424" r:id="rId44"/>
    <p:sldId id="425" r:id="rId45"/>
    <p:sldId id="427" r:id="rId46"/>
    <p:sldId id="428" r:id="rId47"/>
    <p:sldId id="429" r:id="rId48"/>
    <p:sldId id="434" r:id="rId49"/>
    <p:sldId id="435" r:id="rId50"/>
    <p:sldId id="436" r:id="rId51"/>
    <p:sldId id="280" r:id="rId52"/>
    <p:sldId id="304" r:id="rId53"/>
    <p:sldId id="306"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9C47AC84-637D-FA40-A1C6-530B00629D14}">
          <p14:sldIdLst/>
        </p14:section>
        <p14:section name="タイトルなしのセクション" id="{A07B3E92-8335-3E43-B657-1696061FAF35}">
          <p14:sldIdLst>
            <p14:sldId id="300"/>
            <p14:sldId id="257"/>
            <p14:sldId id="313"/>
            <p14:sldId id="314"/>
            <p14:sldId id="316"/>
            <p14:sldId id="320"/>
            <p14:sldId id="342"/>
            <p14:sldId id="331"/>
            <p14:sldId id="332"/>
            <p14:sldId id="333"/>
            <p14:sldId id="337"/>
            <p14:sldId id="338"/>
            <p14:sldId id="345"/>
            <p14:sldId id="348"/>
            <p14:sldId id="347"/>
            <p14:sldId id="341"/>
            <p14:sldId id="396"/>
            <p14:sldId id="343"/>
            <p14:sldId id="344"/>
            <p14:sldId id="330"/>
            <p14:sldId id="327"/>
            <p14:sldId id="432"/>
            <p14:sldId id="376"/>
            <p14:sldId id="377"/>
            <p14:sldId id="378"/>
            <p14:sldId id="355"/>
            <p14:sldId id="356"/>
            <p14:sldId id="357"/>
            <p14:sldId id="358"/>
            <p14:sldId id="359"/>
            <p14:sldId id="360"/>
            <p14:sldId id="389"/>
            <p14:sldId id="393"/>
            <p14:sldId id="390"/>
            <p14:sldId id="361"/>
            <p14:sldId id="431"/>
            <p14:sldId id="418"/>
            <p14:sldId id="419"/>
            <p14:sldId id="420"/>
            <p14:sldId id="421"/>
            <p14:sldId id="423"/>
            <p14:sldId id="424"/>
            <p14:sldId id="425"/>
            <p14:sldId id="427"/>
            <p14:sldId id="428"/>
            <p14:sldId id="429"/>
            <p14:sldId id="434"/>
            <p14:sldId id="435"/>
            <p14:sldId id="436"/>
            <p14:sldId id="280"/>
            <p14:sldId id="304"/>
            <p14:sldId id="306"/>
          </p14:sldIdLst>
        </p14:section>
      </p14:sectionLst>
    </p:ex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新鎧 潤貴"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E5E5E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スタイル/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2014" autoAdjust="0"/>
  </p:normalViewPr>
  <p:slideViewPr>
    <p:cSldViewPr snapToGrid="0" snapToObjects="1">
      <p:cViewPr varScale="1">
        <p:scale>
          <a:sx n="107" d="100"/>
          <a:sy n="107" d="100"/>
        </p:scale>
        <p:origin x="-172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55" d="100"/>
          <a:sy n="55" d="100"/>
        </p:scale>
        <p:origin x="2880"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notesMaster" Target="notesMasters/notesMaster1.xml"/><Relationship Id="rId56" Type="http://schemas.openxmlformats.org/officeDocument/2006/relationships/handoutMaster" Target="handoutMasters/handoutMaster1.xml"/><Relationship Id="rId57" Type="http://schemas.openxmlformats.org/officeDocument/2006/relationships/printerSettings" Target="printerSettings/printerSettings1.bin"/><Relationship Id="rId58" Type="http://schemas.openxmlformats.org/officeDocument/2006/relationships/commentAuthors" Target="commentAuthors.xml"/><Relationship Id="rId59" Type="http://schemas.openxmlformats.org/officeDocument/2006/relationships/presProps" Target="presProps.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60" Type="http://schemas.openxmlformats.org/officeDocument/2006/relationships/viewProps" Target="viewProps.xml"/><Relationship Id="rId61" Type="http://schemas.openxmlformats.org/officeDocument/2006/relationships/theme" Target="theme/theme1.xml"/><Relationship Id="rId62"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6-12-14T21:46:43.873" idx="1">
    <p:pos x="10" y="10"/>
    <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kumimoji="1" lang="ja-JP" altLang="en-US"/>
              <a:t>現状分析</a:t>
            </a:r>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E51F6BF-6523-5546-84A5-4AABB957973A}" type="datetime1">
              <a:rPr kumimoji="1" lang="ja-JP" altLang="en-US" smtClean="0"/>
              <a:pPr/>
              <a:t>16/12/14</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EDBF2D1-9B49-1F44-A762-55DA7252E490}" type="slidenum">
              <a:rPr kumimoji="1" lang="ja-JP" altLang="en-US" smtClean="0"/>
              <a:pPr/>
              <a:t>‹#›</a:t>
            </a:fld>
            <a:endParaRPr kumimoji="1" lang="ja-JP" altLang="en-US"/>
          </a:p>
        </p:txBody>
      </p:sp>
    </p:spTree>
    <p:extLst>
      <p:ext uri="{BB962C8B-B14F-4D97-AF65-F5344CB8AC3E}">
        <p14:creationId xmlns:p14="http://schemas.microsoft.com/office/powerpoint/2010/main" val="674396086"/>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kumimoji="1" lang="ja-JP" altLang="en-US"/>
              <a:t>現状分析</a:t>
            </a:r>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30A2EB-69B3-3043-B066-6342B6895C10}" type="datetime1">
              <a:rPr kumimoji="1" lang="ja-JP" altLang="en-US" smtClean="0"/>
              <a:pPr/>
              <a:t>16/12/14</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547D85-AAF2-B54D-8801-0563D670C6A6}" type="slidenum">
              <a:rPr kumimoji="1" lang="ja-JP" altLang="en-US" smtClean="0"/>
              <a:pPr/>
              <a:t>‹#›</a:t>
            </a:fld>
            <a:endParaRPr kumimoji="1" lang="ja-JP" altLang="en-US"/>
          </a:p>
        </p:txBody>
      </p:sp>
    </p:spTree>
    <p:extLst>
      <p:ext uri="{BB962C8B-B14F-4D97-AF65-F5344CB8AC3E}">
        <p14:creationId xmlns:p14="http://schemas.microsoft.com/office/powerpoint/2010/main" val="3417936827"/>
      </p:ext>
    </p:extLst>
  </p:cSld>
  <p:clrMap bg1="lt1" tx1="dk1" bg2="lt2" tx2="dk2" accent1="accent1" accent2="accent2" accent3="accent3" accent4="accent4" accent5="accent5" accent6="accent6" hlink="hlink" folHlink="folHlink"/>
  <p:hf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r>
              <a:rPr kumimoji="1" lang="ja-JP" altLang="en-US"/>
              <a:t>現状分析</a:t>
            </a:r>
          </a:p>
        </p:txBody>
      </p:sp>
      <p:sp>
        <p:nvSpPr>
          <p:cNvPr id="6" name="スライド番号プレースホルダー 5"/>
          <p:cNvSpPr>
            <a:spLocks noGrp="1"/>
          </p:cNvSpPr>
          <p:nvPr>
            <p:ph type="sldNum" sz="quarter" idx="12"/>
          </p:nvPr>
        </p:nvSpPr>
        <p:spPr/>
        <p:txBody>
          <a:bodyPr/>
          <a:lstStyle/>
          <a:p>
            <a:fld id="{CE547D85-AAF2-B54D-8801-0563D670C6A6}" type="slidenum">
              <a:rPr kumimoji="1" lang="ja-JP" altLang="en-US" smtClean="0"/>
              <a:pPr/>
              <a:t>1</a:t>
            </a:fld>
            <a:endParaRPr kumimoji="1" lang="ja-JP" altLang="en-US"/>
          </a:p>
        </p:txBody>
      </p:sp>
    </p:spTree>
    <p:extLst>
      <p:ext uri="{BB962C8B-B14F-4D97-AF65-F5344CB8AC3E}">
        <p14:creationId xmlns:p14="http://schemas.microsoft.com/office/powerpoint/2010/main" val="1957559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ヘッダー プレースホルダー 3"/>
          <p:cNvSpPr>
            <a:spLocks noGrp="1"/>
          </p:cNvSpPr>
          <p:nvPr>
            <p:ph type="hdr" sz="quarter" idx="10"/>
          </p:nvPr>
        </p:nvSpPr>
        <p:spPr/>
        <p:txBody>
          <a:bodyPr/>
          <a:lstStyle/>
          <a:p>
            <a:r>
              <a:rPr kumimoji="1" lang="ja-JP" altLang="en-US"/>
              <a:t>現状分析</a:t>
            </a:r>
          </a:p>
        </p:txBody>
      </p:sp>
      <p:sp>
        <p:nvSpPr>
          <p:cNvPr id="5" name="スライド番号プレースホルダー 4"/>
          <p:cNvSpPr>
            <a:spLocks noGrp="1"/>
          </p:cNvSpPr>
          <p:nvPr>
            <p:ph type="sldNum" sz="quarter" idx="11"/>
          </p:nvPr>
        </p:nvSpPr>
        <p:spPr/>
        <p:txBody>
          <a:bodyPr/>
          <a:lstStyle/>
          <a:p>
            <a:fld id="{CE547D85-AAF2-B54D-8801-0563D670C6A6}" type="slidenum">
              <a:rPr kumimoji="1" lang="ja-JP" altLang="en-US" smtClean="0"/>
              <a:pPr/>
              <a:t>2</a:t>
            </a:fld>
            <a:endParaRPr kumimoji="1" lang="ja-JP" altLang="en-US"/>
          </a:p>
        </p:txBody>
      </p:sp>
    </p:spTree>
    <p:extLst>
      <p:ext uri="{BB962C8B-B14F-4D97-AF65-F5344CB8AC3E}">
        <p14:creationId xmlns:p14="http://schemas.microsoft.com/office/powerpoint/2010/main" val="27290464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dirty="0" smtClean="0">
                <a:solidFill>
                  <a:schemeClr val="tx1"/>
                </a:solidFill>
                <a:latin typeface="+mn-lt"/>
                <a:ea typeface="+mn-ea"/>
                <a:cs typeface="+mn-cs"/>
              </a:rPr>
              <a:t>出所：日本政府観光局 </a:t>
            </a:r>
            <a:r>
              <a:rPr kumimoji="1" lang="en-US" altLang="ja-JP" sz="1200" kern="1200" dirty="0" smtClean="0">
                <a:solidFill>
                  <a:schemeClr val="tx1"/>
                </a:solidFill>
                <a:latin typeface="+mn-lt"/>
                <a:ea typeface="+mn-ea"/>
                <a:cs typeface="+mn-cs"/>
              </a:rPr>
              <a:t>(JNTO) </a:t>
            </a:r>
            <a:r>
              <a:rPr kumimoji="1" lang="ja-JP" altLang="en-US" sz="1200" kern="1200" dirty="0" smtClean="0">
                <a:solidFill>
                  <a:schemeClr val="tx1"/>
                </a:solidFill>
                <a:latin typeface="+mn-lt"/>
                <a:ea typeface="+mn-ea"/>
                <a:cs typeface="+mn-cs"/>
              </a:rPr>
              <a:t>発表統計より</a:t>
            </a:r>
            <a:r>
              <a:rPr kumimoji="1" lang="en-US" altLang="ja-JP" sz="1200" kern="1200" dirty="0" smtClean="0">
                <a:solidFill>
                  <a:schemeClr val="tx1"/>
                </a:solidFill>
                <a:latin typeface="+mn-lt"/>
                <a:ea typeface="+mn-ea"/>
                <a:cs typeface="+mn-cs"/>
              </a:rPr>
              <a:t>JTB</a:t>
            </a:r>
            <a:r>
              <a:rPr kumimoji="1" lang="ja-JP" altLang="en-US" sz="1200" kern="1200" dirty="0" smtClean="0">
                <a:solidFill>
                  <a:schemeClr val="tx1"/>
                </a:solidFill>
                <a:latin typeface="+mn-lt"/>
                <a:ea typeface="+mn-ea"/>
                <a:cs typeface="+mn-cs"/>
              </a:rPr>
              <a:t>総合研究所作成</a:t>
            </a:r>
            <a:endParaRPr kumimoji="1" lang="ja-JP" altLang="en-US" dirty="0"/>
          </a:p>
        </p:txBody>
      </p:sp>
      <p:sp>
        <p:nvSpPr>
          <p:cNvPr id="4" name="ヘッダー プレースホルダー 3"/>
          <p:cNvSpPr>
            <a:spLocks noGrp="1"/>
          </p:cNvSpPr>
          <p:nvPr>
            <p:ph type="hdr" sz="quarter" idx="10"/>
          </p:nvPr>
        </p:nvSpPr>
        <p:spPr/>
        <p:txBody>
          <a:bodyPr/>
          <a:lstStyle/>
          <a:p>
            <a:r>
              <a:rPr kumimoji="1" lang="ja-JP" altLang="en-US" smtClean="0"/>
              <a:t>現状分析</a:t>
            </a:r>
            <a:endParaRPr kumimoji="1" lang="ja-JP" altLang="en-US"/>
          </a:p>
        </p:txBody>
      </p:sp>
      <p:sp>
        <p:nvSpPr>
          <p:cNvPr id="5" name="スライド番号プレースホルダー 4"/>
          <p:cNvSpPr>
            <a:spLocks noGrp="1"/>
          </p:cNvSpPr>
          <p:nvPr>
            <p:ph type="sldNum" sz="quarter" idx="11"/>
          </p:nvPr>
        </p:nvSpPr>
        <p:spPr/>
        <p:txBody>
          <a:bodyPr/>
          <a:lstStyle/>
          <a:p>
            <a:fld id="{CE547D85-AAF2-B54D-8801-0563D670C6A6}" type="slidenum">
              <a:rPr kumimoji="1" lang="ja-JP" altLang="en-US" smtClean="0"/>
              <a:pPr/>
              <a:t>5</a:t>
            </a:fld>
            <a:endParaRPr kumimoji="1" lang="ja-JP" altLang="en-US"/>
          </a:p>
        </p:txBody>
      </p:sp>
    </p:spTree>
    <p:extLst>
      <p:ext uri="{BB962C8B-B14F-4D97-AF65-F5344CB8AC3E}">
        <p14:creationId xmlns:p14="http://schemas.microsoft.com/office/powerpoint/2010/main" val="12691671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lnSpc>
                <a:spcPct val="120000"/>
              </a:lnSpc>
            </a:pPr>
            <a:r>
              <a:rPr lang="en-US" altLang="ja-JP" sz="1200" dirty="0" smtClean="0">
                <a:solidFill>
                  <a:prstClr val="black"/>
                </a:solidFill>
              </a:rPr>
              <a:t>http://</a:t>
            </a:r>
            <a:r>
              <a:rPr lang="en-US" altLang="ja-JP" sz="1200" dirty="0" err="1" smtClean="0">
                <a:solidFill>
                  <a:prstClr val="black"/>
                </a:solidFill>
              </a:rPr>
              <a:t>www.japan</a:t>
            </a:r>
            <a:r>
              <a:rPr lang="en-US" altLang="ja-JP" sz="1200" dirty="0" smtClean="0">
                <a:solidFill>
                  <a:prstClr val="black"/>
                </a:solidFill>
              </a:rPr>
              <a:t>-expo-</a:t>
            </a:r>
            <a:r>
              <a:rPr lang="en-US" altLang="ja-JP" sz="1200" dirty="0" err="1" smtClean="0">
                <a:solidFill>
                  <a:prstClr val="black"/>
                </a:solidFill>
              </a:rPr>
              <a:t>france.jp</a:t>
            </a:r>
            <a:r>
              <a:rPr lang="en-US" altLang="ja-JP" sz="1200" dirty="0" smtClean="0">
                <a:solidFill>
                  <a:prstClr val="black"/>
                </a:solidFill>
              </a:rPr>
              <a:t>/</a:t>
            </a:r>
            <a:r>
              <a:rPr lang="en-US" altLang="ja-JP" sz="1200" dirty="0" err="1" smtClean="0">
                <a:solidFill>
                  <a:prstClr val="black"/>
                </a:solidFill>
              </a:rPr>
              <a:t>jp</a:t>
            </a:r>
            <a:r>
              <a:rPr lang="en-US" altLang="ja-JP" sz="1200" dirty="0" smtClean="0">
                <a:solidFill>
                  <a:prstClr val="black"/>
                </a:solidFill>
              </a:rPr>
              <a:t>/</a:t>
            </a:r>
            <a:r>
              <a:rPr lang="en-US" altLang="ja-JP" sz="1200" dirty="0" err="1" smtClean="0">
                <a:solidFill>
                  <a:prstClr val="black"/>
                </a:solidFill>
              </a:rPr>
              <a:t>menu_info</a:t>
            </a:r>
            <a:r>
              <a:rPr lang="en-US" altLang="ja-JP" sz="1200" dirty="0" smtClean="0">
                <a:solidFill>
                  <a:prstClr val="black"/>
                </a:solidFill>
              </a:rPr>
              <a:t>/japan-expo_100675.htm</a:t>
            </a:r>
            <a:endParaRPr lang="ja-JP" altLang="en-US" sz="1200" dirty="0" smtClean="0">
              <a:solidFill>
                <a:prstClr val="black"/>
              </a:solidFill>
            </a:endParaRPr>
          </a:p>
          <a:p>
            <a:pPr>
              <a:lnSpc>
                <a:spcPct val="120000"/>
              </a:lnSpc>
            </a:pPr>
            <a:endParaRPr lang="en-US" altLang="ja-JP" sz="2400" dirty="0" smtClean="0"/>
          </a:p>
          <a:p>
            <a:endParaRPr kumimoji="1" lang="ja-JP" altLang="en-US" dirty="0"/>
          </a:p>
        </p:txBody>
      </p:sp>
      <p:sp>
        <p:nvSpPr>
          <p:cNvPr id="4" name="ヘッダー プレースホルダー 3"/>
          <p:cNvSpPr>
            <a:spLocks noGrp="1"/>
          </p:cNvSpPr>
          <p:nvPr>
            <p:ph type="hdr" sz="quarter" idx="10"/>
          </p:nvPr>
        </p:nvSpPr>
        <p:spPr/>
        <p:txBody>
          <a:bodyPr/>
          <a:lstStyle/>
          <a:p>
            <a:r>
              <a:rPr kumimoji="1" lang="ja-JP" altLang="en-US" smtClean="0"/>
              <a:t>現状分析</a:t>
            </a:r>
            <a:endParaRPr kumimoji="1" lang="ja-JP" altLang="en-US"/>
          </a:p>
        </p:txBody>
      </p:sp>
      <p:sp>
        <p:nvSpPr>
          <p:cNvPr id="5" name="スライド番号プレースホルダー 4"/>
          <p:cNvSpPr>
            <a:spLocks noGrp="1"/>
          </p:cNvSpPr>
          <p:nvPr>
            <p:ph type="sldNum" sz="quarter" idx="11"/>
          </p:nvPr>
        </p:nvSpPr>
        <p:spPr/>
        <p:txBody>
          <a:bodyPr/>
          <a:lstStyle/>
          <a:p>
            <a:fld id="{CE547D85-AAF2-B54D-8801-0563D670C6A6}" type="slidenum">
              <a:rPr kumimoji="1" lang="ja-JP" altLang="en-US" smtClean="0"/>
              <a:pPr/>
              <a:t>10</a:t>
            </a:fld>
            <a:endParaRPr kumimoji="1" lang="ja-JP" altLang="en-US"/>
          </a:p>
        </p:txBody>
      </p:sp>
    </p:spTree>
    <p:extLst>
      <p:ext uri="{BB962C8B-B14F-4D97-AF65-F5344CB8AC3E}">
        <p14:creationId xmlns:p14="http://schemas.microsoft.com/office/powerpoint/2010/main" val="31032649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lnSpc>
                <a:spcPct val="120000"/>
              </a:lnSpc>
            </a:pPr>
            <a:r>
              <a:rPr lang="en-US" altLang="ja-JP" sz="1200" dirty="0" smtClean="0">
                <a:solidFill>
                  <a:prstClr val="black"/>
                </a:solidFill>
              </a:rPr>
              <a:t>http://</a:t>
            </a:r>
            <a:r>
              <a:rPr lang="en-US" altLang="ja-JP" sz="1200" dirty="0" err="1" smtClean="0">
                <a:solidFill>
                  <a:prstClr val="black"/>
                </a:solidFill>
              </a:rPr>
              <a:t>www.japan</a:t>
            </a:r>
            <a:r>
              <a:rPr lang="en-US" altLang="ja-JP" sz="1200" dirty="0" smtClean="0">
                <a:solidFill>
                  <a:prstClr val="black"/>
                </a:solidFill>
              </a:rPr>
              <a:t>-expo-</a:t>
            </a:r>
            <a:r>
              <a:rPr lang="en-US" altLang="ja-JP" sz="1200" dirty="0" err="1" smtClean="0">
                <a:solidFill>
                  <a:prstClr val="black"/>
                </a:solidFill>
              </a:rPr>
              <a:t>france.jp</a:t>
            </a:r>
            <a:r>
              <a:rPr lang="en-US" altLang="ja-JP" sz="1200" dirty="0" smtClean="0">
                <a:solidFill>
                  <a:prstClr val="black"/>
                </a:solidFill>
              </a:rPr>
              <a:t>/</a:t>
            </a:r>
            <a:r>
              <a:rPr lang="en-US" altLang="ja-JP" sz="1200" dirty="0" err="1" smtClean="0">
                <a:solidFill>
                  <a:prstClr val="black"/>
                </a:solidFill>
              </a:rPr>
              <a:t>jp</a:t>
            </a:r>
            <a:r>
              <a:rPr lang="en-US" altLang="ja-JP" sz="1200" dirty="0" smtClean="0">
                <a:solidFill>
                  <a:prstClr val="black"/>
                </a:solidFill>
              </a:rPr>
              <a:t>/</a:t>
            </a:r>
            <a:r>
              <a:rPr lang="en-US" altLang="ja-JP" sz="1200" dirty="0" err="1" smtClean="0">
                <a:solidFill>
                  <a:prstClr val="black"/>
                </a:solidFill>
              </a:rPr>
              <a:t>menu_info</a:t>
            </a:r>
            <a:r>
              <a:rPr lang="en-US" altLang="ja-JP" sz="1200" dirty="0" smtClean="0">
                <a:solidFill>
                  <a:prstClr val="black"/>
                </a:solidFill>
              </a:rPr>
              <a:t>/japan-expo_100675.htm</a:t>
            </a:r>
            <a:endParaRPr lang="ja-JP" altLang="en-US" sz="1200" dirty="0" smtClean="0">
              <a:solidFill>
                <a:prstClr val="black"/>
              </a:solidFill>
            </a:endParaRPr>
          </a:p>
          <a:p>
            <a:pPr>
              <a:lnSpc>
                <a:spcPct val="120000"/>
              </a:lnSpc>
            </a:pPr>
            <a:endParaRPr lang="en-US" altLang="ja-JP" sz="2400" dirty="0" smtClean="0"/>
          </a:p>
          <a:p>
            <a:endParaRPr kumimoji="1" lang="ja-JP" altLang="en-US" dirty="0"/>
          </a:p>
        </p:txBody>
      </p:sp>
      <p:sp>
        <p:nvSpPr>
          <p:cNvPr id="4" name="ヘッダー プレースホルダー 3"/>
          <p:cNvSpPr>
            <a:spLocks noGrp="1"/>
          </p:cNvSpPr>
          <p:nvPr>
            <p:ph type="hdr" sz="quarter" idx="10"/>
          </p:nvPr>
        </p:nvSpPr>
        <p:spPr/>
        <p:txBody>
          <a:bodyPr/>
          <a:lstStyle/>
          <a:p>
            <a:r>
              <a:rPr kumimoji="1" lang="ja-JP" altLang="en-US" smtClean="0"/>
              <a:t>現状分析</a:t>
            </a:r>
            <a:endParaRPr kumimoji="1" lang="ja-JP" altLang="en-US"/>
          </a:p>
        </p:txBody>
      </p:sp>
      <p:sp>
        <p:nvSpPr>
          <p:cNvPr id="5" name="スライド番号プレースホルダー 4"/>
          <p:cNvSpPr>
            <a:spLocks noGrp="1"/>
          </p:cNvSpPr>
          <p:nvPr>
            <p:ph type="sldNum" sz="quarter" idx="11"/>
          </p:nvPr>
        </p:nvSpPr>
        <p:spPr/>
        <p:txBody>
          <a:bodyPr/>
          <a:lstStyle/>
          <a:p>
            <a:fld id="{CE547D85-AAF2-B54D-8801-0563D670C6A6}" type="slidenum">
              <a:rPr kumimoji="1" lang="ja-JP" altLang="en-US" smtClean="0"/>
              <a:pPr/>
              <a:t>11</a:t>
            </a:fld>
            <a:endParaRPr kumimoji="1" lang="ja-JP" altLang="en-US"/>
          </a:p>
        </p:txBody>
      </p:sp>
    </p:spTree>
    <p:extLst>
      <p:ext uri="{BB962C8B-B14F-4D97-AF65-F5344CB8AC3E}">
        <p14:creationId xmlns:p14="http://schemas.microsoft.com/office/powerpoint/2010/main" val="31032649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lnSpc>
                <a:spcPct val="120000"/>
              </a:lnSpc>
            </a:pPr>
            <a:r>
              <a:rPr lang="en-US" altLang="ja-JP" sz="1200" dirty="0" smtClean="0">
                <a:solidFill>
                  <a:prstClr val="black"/>
                </a:solidFill>
              </a:rPr>
              <a:t>http://</a:t>
            </a:r>
            <a:r>
              <a:rPr lang="en-US" altLang="ja-JP" sz="1200" dirty="0" err="1" smtClean="0">
                <a:solidFill>
                  <a:prstClr val="black"/>
                </a:solidFill>
              </a:rPr>
              <a:t>www.japan</a:t>
            </a:r>
            <a:r>
              <a:rPr lang="en-US" altLang="ja-JP" sz="1200" dirty="0" smtClean="0">
                <a:solidFill>
                  <a:prstClr val="black"/>
                </a:solidFill>
              </a:rPr>
              <a:t>-expo-</a:t>
            </a:r>
            <a:r>
              <a:rPr lang="en-US" altLang="ja-JP" sz="1200" dirty="0" err="1" smtClean="0">
                <a:solidFill>
                  <a:prstClr val="black"/>
                </a:solidFill>
              </a:rPr>
              <a:t>france.jp</a:t>
            </a:r>
            <a:r>
              <a:rPr lang="en-US" altLang="ja-JP" sz="1200" dirty="0" smtClean="0">
                <a:solidFill>
                  <a:prstClr val="black"/>
                </a:solidFill>
              </a:rPr>
              <a:t>/</a:t>
            </a:r>
            <a:r>
              <a:rPr lang="en-US" altLang="ja-JP" sz="1200" dirty="0" err="1" smtClean="0">
                <a:solidFill>
                  <a:prstClr val="black"/>
                </a:solidFill>
              </a:rPr>
              <a:t>jp</a:t>
            </a:r>
            <a:r>
              <a:rPr lang="en-US" altLang="ja-JP" sz="1200" dirty="0" smtClean="0">
                <a:solidFill>
                  <a:prstClr val="black"/>
                </a:solidFill>
              </a:rPr>
              <a:t>/</a:t>
            </a:r>
            <a:r>
              <a:rPr lang="en-US" altLang="ja-JP" sz="1200" dirty="0" err="1" smtClean="0">
                <a:solidFill>
                  <a:prstClr val="black"/>
                </a:solidFill>
              </a:rPr>
              <a:t>menu_info</a:t>
            </a:r>
            <a:r>
              <a:rPr lang="en-US" altLang="ja-JP" sz="1200" dirty="0" smtClean="0">
                <a:solidFill>
                  <a:prstClr val="black"/>
                </a:solidFill>
              </a:rPr>
              <a:t>/japan-expo_100675.htm</a:t>
            </a:r>
            <a:endParaRPr lang="ja-JP" altLang="en-US" sz="1200" dirty="0" smtClean="0">
              <a:solidFill>
                <a:prstClr val="black"/>
              </a:solidFill>
            </a:endParaRPr>
          </a:p>
          <a:p>
            <a:pPr>
              <a:lnSpc>
                <a:spcPct val="120000"/>
              </a:lnSpc>
            </a:pPr>
            <a:endParaRPr lang="en-US" altLang="ja-JP" sz="2400" dirty="0" smtClean="0"/>
          </a:p>
          <a:p>
            <a:endParaRPr kumimoji="1" lang="ja-JP" altLang="en-US" dirty="0"/>
          </a:p>
        </p:txBody>
      </p:sp>
      <p:sp>
        <p:nvSpPr>
          <p:cNvPr id="4" name="ヘッダー プレースホルダー 3"/>
          <p:cNvSpPr>
            <a:spLocks noGrp="1"/>
          </p:cNvSpPr>
          <p:nvPr>
            <p:ph type="hdr" sz="quarter" idx="10"/>
          </p:nvPr>
        </p:nvSpPr>
        <p:spPr/>
        <p:txBody>
          <a:bodyPr/>
          <a:lstStyle/>
          <a:p>
            <a:r>
              <a:rPr kumimoji="1" lang="ja-JP" altLang="en-US" smtClean="0"/>
              <a:t>現状分析</a:t>
            </a:r>
            <a:endParaRPr kumimoji="1" lang="ja-JP" altLang="en-US"/>
          </a:p>
        </p:txBody>
      </p:sp>
      <p:sp>
        <p:nvSpPr>
          <p:cNvPr id="5" name="スライド番号プレースホルダー 4"/>
          <p:cNvSpPr>
            <a:spLocks noGrp="1"/>
          </p:cNvSpPr>
          <p:nvPr>
            <p:ph type="sldNum" sz="quarter" idx="11"/>
          </p:nvPr>
        </p:nvSpPr>
        <p:spPr/>
        <p:txBody>
          <a:bodyPr/>
          <a:lstStyle/>
          <a:p>
            <a:fld id="{CE547D85-AAF2-B54D-8801-0563D670C6A6}" type="slidenum">
              <a:rPr kumimoji="1" lang="ja-JP" altLang="en-US" smtClean="0"/>
              <a:pPr/>
              <a:t>12</a:t>
            </a:fld>
            <a:endParaRPr kumimoji="1" lang="ja-JP" altLang="en-US"/>
          </a:p>
        </p:txBody>
      </p:sp>
    </p:spTree>
    <p:extLst>
      <p:ext uri="{BB962C8B-B14F-4D97-AF65-F5344CB8AC3E}">
        <p14:creationId xmlns:p14="http://schemas.microsoft.com/office/powerpoint/2010/main" val="3103264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7FAEBE4B-27E1-1F48-BAC1-9D42F5E230E9}" type="datetime1">
              <a:rPr kumimoji="1" lang="ja-JP" altLang="en-US" smtClean="0"/>
              <a:t>16/12/14</a:t>
            </a:fld>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現状分析</a:t>
            </a:r>
            <a:endParaRPr kumimoji="1" lang="ja-JP" altLang="en-US"/>
          </a:p>
        </p:txBody>
      </p:sp>
      <p:sp>
        <p:nvSpPr>
          <p:cNvPr id="6" name="スライド番号プレースホルダー 5"/>
          <p:cNvSpPr>
            <a:spLocks noGrp="1"/>
          </p:cNvSpPr>
          <p:nvPr>
            <p:ph type="sldNum" sz="quarter" idx="12"/>
          </p:nvPr>
        </p:nvSpPr>
        <p:spPr/>
        <p:txBody>
          <a:bodyPr/>
          <a:lstStyle/>
          <a:p>
            <a:fld id="{E8414CBA-67CC-0941-857B-D40B840F37A2}" type="slidenum">
              <a:rPr kumimoji="1" lang="ja-JP" altLang="en-US" smtClean="0"/>
              <a:t>‹#›</a:t>
            </a:fld>
            <a:endParaRPr kumimoji="1" lang="ja-JP" altLang="en-US"/>
          </a:p>
        </p:txBody>
      </p:sp>
    </p:spTree>
    <p:extLst>
      <p:ext uri="{BB962C8B-B14F-4D97-AF65-F5344CB8AC3E}">
        <p14:creationId xmlns:p14="http://schemas.microsoft.com/office/powerpoint/2010/main" val="38247368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F18A4998-8D13-E648-80ED-0504F2C9FCD1}" type="datetime1">
              <a:rPr kumimoji="1" lang="ja-JP" altLang="en-US" smtClean="0"/>
              <a:t>16/12/14</a:t>
            </a:fld>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現状分析</a:t>
            </a:r>
            <a:endParaRPr kumimoji="1" lang="ja-JP" altLang="en-US"/>
          </a:p>
        </p:txBody>
      </p:sp>
      <p:sp>
        <p:nvSpPr>
          <p:cNvPr id="6" name="スライド番号プレースホルダー 5"/>
          <p:cNvSpPr>
            <a:spLocks noGrp="1"/>
          </p:cNvSpPr>
          <p:nvPr>
            <p:ph type="sldNum" sz="quarter" idx="12"/>
          </p:nvPr>
        </p:nvSpPr>
        <p:spPr/>
        <p:txBody>
          <a:bodyPr/>
          <a:lstStyle/>
          <a:p>
            <a:fld id="{E8414CBA-67CC-0941-857B-D40B840F37A2}" type="slidenum">
              <a:rPr kumimoji="1" lang="ja-JP" altLang="en-US" smtClean="0"/>
              <a:t>‹#›</a:t>
            </a:fld>
            <a:endParaRPr kumimoji="1" lang="ja-JP" altLang="en-US"/>
          </a:p>
        </p:txBody>
      </p:sp>
    </p:spTree>
    <p:extLst>
      <p:ext uri="{BB962C8B-B14F-4D97-AF65-F5344CB8AC3E}">
        <p14:creationId xmlns:p14="http://schemas.microsoft.com/office/powerpoint/2010/main" val="16238914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690417B-F2E1-9849-91B1-417E3710E148}" type="datetime1">
              <a:rPr kumimoji="1" lang="ja-JP" altLang="en-US" smtClean="0"/>
              <a:t>16/12/14</a:t>
            </a:fld>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現状分析</a:t>
            </a:r>
            <a:endParaRPr kumimoji="1" lang="ja-JP" altLang="en-US"/>
          </a:p>
        </p:txBody>
      </p:sp>
      <p:sp>
        <p:nvSpPr>
          <p:cNvPr id="6" name="スライド番号プレースホルダー 5"/>
          <p:cNvSpPr>
            <a:spLocks noGrp="1"/>
          </p:cNvSpPr>
          <p:nvPr>
            <p:ph type="sldNum" sz="quarter" idx="12"/>
          </p:nvPr>
        </p:nvSpPr>
        <p:spPr/>
        <p:txBody>
          <a:bodyPr/>
          <a:lstStyle/>
          <a:p>
            <a:fld id="{E8414CBA-67CC-0941-857B-D40B840F37A2}" type="slidenum">
              <a:rPr kumimoji="1" lang="ja-JP" altLang="en-US" smtClean="0"/>
              <a:t>‹#›</a:t>
            </a:fld>
            <a:endParaRPr kumimoji="1" lang="ja-JP" altLang="en-US"/>
          </a:p>
        </p:txBody>
      </p:sp>
    </p:spTree>
    <p:extLst>
      <p:ext uri="{BB962C8B-B14F-4D97-AF65-F5344CB8AC3E}">
        <p14:creationId xmlns:p14="http://schemas.microsoft.com/office/powerpoint/2010/main" val="6807167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3186953" y="268288"/>
            <a:ext cx="5669280" cy="3900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400" y="4208929"/>
            <a:ext cx="5458968" cy="10486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accent1"/>
                </a:solidFill>
                <a:latin typeface="+mj-lt"/>
                <a:ea typeface="+mj-ea"/>
                <a:cs typeface="+mj-cs"/>
              </a:defRPr>
            </a:lvl1pPr>
          </a:lstStyle>
          <a:p>
            <a:r>
              <a:rPr lang="ja-JP" altLang="en-US" smtClean="0"/>
              <a:t>マスター タイトルの書式設定</a:t>
            </a:r>
            <a:endParaRPr/>
          </a:p>
        </p:txBody>
      </p:sp>
      <p:sp>
        <p:nvSpPr>
          <p:cNvPr id="3" name="Subtitle 2"/>
          <p:cNvSpPr>
            <a:spLocks noGrp="1"/>
          </p:cNvSpPr>
          <p:nvPr>
            <p:ph type="subTitle" idx="1"/>
          </p:nvPr>
        </p:nvSpPr>
        <p:spPr>
          <a:xfrm>
            <a:off x="3200400" y="5257800"/>
            <a:ext cx="5458968" cy="621792"/>
          </a:xfrm>
        </p:spPr>
        <p:txBody>
          <a:bodyPr vert="horz" lIns="91440" tIns="45720" rIns="91440" bIns="45720" rtlCol="0">
            <a:normAutofit/>
          </a:bodyPr>
          <a:lstStyle>
            <a:lvl1pPr marL="0" indent="0" algn="l" defTabSz="914400" rtl="0" eaLnBrk="1" latinLnBrk="0" hangingPunct="1">
              <a:spcBef>
                <a:spcPts val="0"/>
              </a:spcBef>
              <a:buClr>
                <a:schemeClr val="accent1"/>
              </a:buClr>
              <a:buSzPct val="100000"/>
              <a:buFont typeface="Wingdings 2" pitchFamily="18" charset="2"/>
              <a:buNone/>
              <a:defRPr sz="1600" kern="1200">
                <a:solidFill>
                  <a:schemeClr val="tx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dirty="0"/>
          </a:p>
        </p:txBody>
      </p:sp>
      <p:sp>
        <p:nvSpPr>
          <p:cNvPr id="4" name="Date Placeholder 3"/>
          <p:cNvSpPr>
            <a:spLocks noGrp="1"/>
          </p:cNvSpPr>
          <p:nvPr>
            <p:ph type="dt" sz="half" idx="10"/>
          </p:nvPr>
        </p:nvSpPr>
        <p:spPr>
          <a:xfrm>
            <a:off x="3276600" y="390525"/>
            <a:ext cx="5504688" cy="365125"/>
          </a:xfrm>
        </p:spPr>
        <p:txBody>
          <a:bodyPr vert="horz" lIns="91440" tIns="45720" rIns="91440" bIns="45720" rtlCol="0" anchor="ctr"/>
          <a:lstStyle>
            <a:lvl1pPr marL="0" algn="r" defTabSz="914400" rtl="0" eaLnBrk="1" latinLnBrk="0" hangingPunct="1">
              <a:defRPr sz="2200" b="0" kern="1200" baseline="0">
                <a:solidFill>
                  <a:schemeClr val="bg1"/>
                </a:solidFill>
                <a:latin typeface="+mn-lt"/>
                <a:ea typeface="+mn-ea"/>
                <a:cs typeface="+mn-cs"/>
              </a:defRPr>
            </a:lvl1pPr>
          </a:lstStyle>
          <a:p>
            <a:fld id="{0BAB3479-EB7E-434E-B305-AAAF14B36FA6}" type="datetime1">
              <a:rPr lang="ja-JP" altLang="en-US" smtClean="0"/>
              <a:t>16/12/14</a:t>
            </a:fld>
            <a:endParaRPr lang="en-US" dirty="0"/>
          </a:p>
        </p:txBody>
      </p:sp>
      <p:sp>
        <p:nvSpPr>
          <p:cNvPr id="5" name="Footer Placeholder 4"/>
          <p:cNvSpPr>
            <a:spLocks noGrp="1"/>
          </p:cNvSpPr>
          <p:nvPr>
            <p:ph type="ftr" sz="quarter" idx="11"/>
          </p:nvPr>
        </p:nvSpPr>
        <p:spPr>
          <a:xfrm>
            <a:off x="3218688" y="6356350"/>
            <a:ext cx="4736592" cy="365125"/>
          </a:xfrm>
        </p:spPr>
        <p:txBody>
          <a:bodyPr vert="horz" lIns="91440" tIns="45720" rIns="91440" bIns="45720" rtlCol="0" anchor="ctr"/>
          <a:lstStyle>
            <a:lvl1pPr marL="0" algn="l" defTabSz="914400" rtl="0" eaLnBrk="1" latinLnBrk="0" hangingPunct="1">
              <a:defRPr sz="1100" b="1" kern="1200">
                <a:solidFill>
                  <a:schemeClr val="tx2">
                    <a:lumMod val="60000"/>
                    <a:lumOff val="40000"/>
                  </a:schemeClr>
                </a:solidFill>
                <a:latin typeface="+mn-lt"/>
                <a:ea typeface="+mn-ea"/>
                <a:cs typeface="+mn-cs"/>
              </a:defRPr>
            </a:lvl1pPr>
          </a:lstStyle>
          <a:p>
            <a:r>
              <a:rPr lang="ja-JP" altLang="en-US" smtClean="0"/>
              <a:t>現状分析</a:t>
            </a:r>
            <a:endParaRPr lang="en-US" dirty="0"/>
          </a:p>
        </p:txBody>
      </p:sp>
      <p:sp>
        <p:nvSpPr>
          <p:cNvPr id="6" name="Slide Number Placeholder 5"/>
          <p:cNvSpPr>
            <a:spLocks noGrp="1"/>
          </p:cNvSpPr>
          <p:nvPr>
            <p:ph type="sldNum" sz="quarter" idx="12"/>
          </p:nvPr>
        </p:nvSpPr>
        <p:spPr>
          <a:xfrm>
            <a:off x="8256494"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AC5B1FEA-406A-7749-A5C3-DDCB5F67A4C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Content Placeholder 2"/>
          <p:cNvSpPr>
            <a:spLocks noGrp="1"/>
          </p:cNvSpPr>
          <p:nvPr>
            <p:ph idx="1"/>
          </p:nvPr>
        </p:nvSpPr>
        <p:spPr/>
        <p:txBody>
          <a:bodyPr/>
          <a:lstStyle>
            <a:lvl5pPr>
              <a:defRPr/>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4" name="Date Placeholder 3"/>
          <p:cNvSpPr>
            <a:spLocks noGrp="1"/>
          </p:cNvSpPr>
          <p:nvPr>
            <p:ph type="dt" sz="half" idx="10"/>
          </p:nvPr>
        </p:nvSpPr>
        <p:spPr>
          <a:xfrm>
            <a:off x="7212106" y="6356350"/>
            <a:ext cx="1752600" cy="365125"/>
          </a:xfrm>
        </p:spPr>
        <p:txBody>
          <a:bodyPr/>
          <a:lstStyle/>
          <a:p>
            <a:fld id="{DA7C1016-F64A-9E46-AF8E-E48C092A8D83}" type="datetime1">
              <a:rPr lang="ja-JP" altLang="en-US" smtClean="0"/>
              <a:t>16/12/14</a:t>
            </a:fld>
            <a:endParaRPr lang="en-US"/>
          </a:p>
        </p:txBody>
      </p:sp>
      <p:sp>
        <p:nvSpPr>
          <p:cNvPr id="5" name="Footer Placeholder 4"/>
          <p:cNvSpPr>
            <a:spLocks noGrp="1"/>
          </p:cNvSpPr>
          <p:nvPr>
            <p:ph type="ftr" sz="quarter" idx="11"/>
          </p:nvPr>
        </p:nvSpPr>
        <p:spPr/>
        <p:txBody>
          <a:bodyPr/>
          <a:lstStyle/>
          <a:p>
            <a:r>
              <a:rPr lang="ja-JP" altLang="en-US" smtClean="0"/>
              <a:t>現状分析</a:t>
            </a:r>
            <a:endParaRPr lang="en-US"/>
          </a:p>
        </p:txBody>
      </p:sp>
      <p:sp>
        <p:nvSpPr>
          <p:cNvPr id="6" name="Slide Number Placeholder 5"/>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図付きタイトル スライド">
    <p:spTree>
      <p:nvGrpSpPr>
        <p:cNvPr id="1" name=""/>
        <p:cNvGrpSpPr/>
        <p:nvPr/>
      </p:nvGrpSpPr>
      <p:grpSpPr>
        <a:xfrm>
          <a:off x="0" y="0"/>
          <a:ext cx="0" cy="0"/>
          <a:chOff x="0" y="0"/>
          <a:chExt cx="0" cy="0"/>
        </a:xfrm>
      </p:grpSpPr>
      <p:sp>
        <p:nvSpPr>
          <p:cNvPr id="7" name="Rectangle 6"/>
          <p:cNvSpPr/>
          <p:nvPr/>
        </p:nvSpPr>
        <p:spPr>
          <a:xfrm>
            <a:off x="3186953" y="268288"/>
            <a:ext cx="5669280" cy="25603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399" y="4171950"/>
            <a:ext cx="5457919" cy="1085850"/>
          </a:xfrm>
        </p:spPr>
        <p:txBody>
          <a:bodyPr>
            <a:normAutofit/>
          </a:bodyPr>
          <a:lstStyle>
            <a:lvl1pPr>
              <a:defRPr sz="4600"/>
            </a:lvl1pPr>
          </a:lstStyle>
          <a:p>
            <a:r>
              <a:rPr lang="ja-JP" altLang="en-US" smtClean="0"/>
              <a:t>マスター タイトルの書式設定</a:t>
            </a:r>
            <a:endParaRPr/>
          </a:p>
        </p:txBody>
      </p:sp>
      <p:sp>
        <p:nvSpPr>
          <p:cNvPr id="3" name="Subtitle 2"/>
          <p:cNvSpPr>
            <a:spLocks noGrp="1"/>
          </p:cNvSpPr>
          <p:nvPr>
            <p:ph type="subTitle" idx="1"/>
          </p:nvPr>
        </p:nvSpPr>
        <p:spPr>
          <a:xfrm>
            <a:off x="3200401" y="5257799"/>
            <a:ext cx="5457918" cy="618565"/>
          </a:xfrm>
        </p:spPr>
        <p:txBody>
          <a:bodyPr>
            <a:normAutofit/>
          </a:bodyPr>
          <a:lstStyle>
            <a:lvl1pPr marL="0" indent="0" algn="l">
              <a:spcBef>
                <a:spcPct val="0"/>
              </a:spcBef>
              <a:buNone/>
              <a:defRPr sz="1600">
                <a:solidFill>
                  <a:schemeClr val="tx2"/>
                </a:solidFill>
              </a:defRPr>
            </a:lvl1pPr>
            <a:lvl2pPr marL="457200" indent="0" algn="ctr">
              <a:spcBef>
                <a:spcPct val="0"/>
              </a:spcBef>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dirty="0"/>
          </a:p>
        </p:txBody>
      </p:sp>
      <p:sp>
        <p:nvSpPr>
          <p:cNvPr id="4" name="Date Placeholder 3"/>
          <p:cNvSpPr>
            <a:spLocks noGrp="1"/>
          </p:cNvSpPr>
          <p:nvPr>
            <p:ph type="dt" sz="half" idx="10"/>
          </p:nvPr>
        </p:nvSpPr>
        <p:spPr>
          <a:xfrm>
            <a:off x="3276600" y="389965"/>
            <a:ext cx="5499847" cy="365125"/>
          </a:xfrm>
        </p:spPr>
        <p:txBody>
          <a:bodyPr/>
          <a:lstStyle>
            <a:lvl1pPr>
              <a:defRPr sz="2200" b="0" baseline="0">
                <a:solidFill>
                  <a:schemeClr val="bg1"/>
                </a:solidFill>
              </a:defRPr>
            </a:lvl1pPr>
          </a:lstStyle>
          <a:p>
            <a:fld id="{6A94A717-B30C-0B47-ADD8-EF13BCCB2672}" type="datetime1">
              <a:rPr lang="ja-JP" altLang="en-US" smtClean="0"/>
              <a:t>16/12/14</a:t>
            </a:fld>
            <a:endParaRPr lang="en-US"/>
          </a:p>
        </p:txBody>
      </p:sp>
      <p:sp>
        <p:nvSpPr>
          <p:cNvPr id="5" name="Footer Placeholder 4"/>
          <p:cNvSpPr>
            <a:spLocks noGrp="1"/>
          </p:cNvSpPr>
          <p:nvPr>
            <p:ph type="ftr" sz="quarter" idx="11"/>
          </p:nvPr>
        </p:nvSpPr>
        <p:spPr>
          <a:xfrm>
            <a:off x="3213847" y="6356350"/>
            <a:ext cx="4734112" cy="365125"/>
          </a:xfrm>
        </p:spPr>
        <p:txBody>
          <a:bodyPr/>
          <a:lstStyle/>
          <a:p>
            <a:r>
              <a:rPr lang="ja-JP" altLang="en-US" smtClean="0"/>
              <a:t>現状分析</a:t>
            </a:r>
            <a:endParaRPr lang="en-US" dirty="0"/>
          </a:p>
        </p:txBody>
      </p:sp>
      <p:sp>
        <p:nvSpPr>
          <p:cNvPr id="6" name="Slide Number Placeholder 5"/>
          <p:cNvSpPr>
            <a:spLocks noGrp="1"/>
          </p:cNvSpPr>
          <p:nvPr>
            <p:ph type="sldNum" sz="quarter" idx="12"/>
          </p:nvPr>
        </p:nvSpPr>
        <p:spPr>
          <a:xfrm>
            <a:off x="8265459"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BFEBEB0A-9E3D-4B14-9782-E2AE3DA60D96}" type="slidenum">
              <a:rPr lang="en-US" smtClean="0"/>
              <a:pPr/>
              <a:t>‹#›</a:t>
            </a:fld>
            <a:endParaRPr lang="en-US" dirty="0"/>
          </a:p>
        </p:txBody>
      </p:sp>
      <p:sp>
        <p:nvSpPr>
          <p:cNvPr id="9" name="Picture Placeholder 8"/>
          <p:cNvSpPr>
            <a:spLocks noGrp="1"/>
          </p:cNvSpPr>
          <p:nvPr>
            <p:ph type="pic" sz="quarter" idx="13"/>
          </p:nvPr>
        </p:nvSpPr>
        <p:spPr>
          <a:xfrm>
            <a:off x="3200400" y="2877671"/>
            <a:ext cx="5646867" cy="1280160"/>
          </a:xfrm>
        </p:spPr>
        <p:txBody>
          <a:bodyPr/>
          <a:lstStyle>
            <a:lvl1pPr>
              <a:buNone/>
              <a:defRPr/>
            </a:lvl1pPr>
          </a:lstStyle>
          <a:p>
            <a:r>
              <a:rPr lang="ja-JP" altLang="en-US" smtClean="0"/>
              <a:t>プレースホルダーまでドラッグするかアイコンをクリックして図を追加</a:t>
            </a:r>
            <a:endParaRPr/>
          </a:p>
        </p:txBody>
      </p:sp>
      <p:sp>
        <p:nvSpPr>
          <p:cNvPr id="10" name="Rectangle 9"/>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タイトル、コンテンツ、図">
    <p:spTree>
      <p:nvGrpSpPr>
        <p:cNvPr id="1" name=""/>
        <p:cNvGrpSpPr/>
        <p:nvPr/>
      </p:nvGrpSpPr>
      <p:grpSpPr>
        <a:xfrm>
          <a:off x="0" y="0"/>
          <a:ext cx="0" cy="0"/>
          <a:chOff x="0" y="0"/>
          <a:chExt cx="0" cy="0"/>
        </a:xfrm>
      </p:grpSpPr>
      <p:sp>
        <p:nvSpPr>
          <p:cNvPr id="7" name="Rectangle 6"/>
          <p:cNvSpPr/>
          <p:nvPr/>
        </p:nvSpPr>
        <p:spPr>
          <a:xfrm>
            <a:off x="269875"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178423" y="914400"/>
            <a:ext cx="6508377" cy="1143000"/>
          </a:xfrm>
        </p:spPr>
        <p:txBody>
          <a:bodyPr/>
          <a:lstStyle/>
          <a:p>
            <a:r>
              <a:rPr lang="ja-JP" altLang="en-US" smtClean="0"/>
              <a:t>マスター タイトルの書式設定</a:t>
            </a:r>
            <a:endParaRPr/>
          </a:p>
        </p:txBody>
      </p:sp>
      <p:sp>
        <p:nvSpPr>
          <p:cNvPr id="3" name="Content Placeholder 2"/>
          <p:cNvSpPr>
            <a:spLocks noGrp="1"/>
          </p:cNvSpPr>
          <p:nvPr>
            <p:ph idx="1"/>
          </p:nvPr>
        </p:nvSpPr>
        <p:spPr>
          <a:xfrm>
            <a:off x="2178423" y="2209800"/>
            <a:ext cx="6508377" cy="3916363"/>
          </a:xfrm>
        </p:spPr>
        <p:txBody>
          <a:bodyPr/>
          <a:lstStyle>
            <a:lvl5pPr>
              <a:defRPr/>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4" name="Date Placeholder 3"/>
          <p:cNvSpPr>
            <a:spLocks noGrp="1"/>
          </p:cNvSpPr>
          <p:nvPr>
            <p:ph type="dt" sz="half" idx="10"/>
          </p:nvPr>
        </p:nvSpPr>
        <p:spPr>
          <a:xfrm>
            <a:off x="7212106" y="6356350"/>
            <a:ext cx="1752600" cy="365125"/>
          </a:xfrm>
        </p:spPr>
        <p:txBody>
          <a:bodyPr/>
          <a:lstStyle/>
          <a:p>
            <a:fld id="{6A94A717-B30C-0B47-ADD8-EF13BCCB2672}" type="datetime1">
              <a:rPr lang="ja-JP" altLang="en-US" smtClean="0"/>
              <a:t>16/12/14</a:t>
            </a:fld>
            <a:endParaRPr lang="en-US"/>
          </a:p>
        </p:txBody>
      </p:sp>
      <p:sp>
        <p:nvSpPr>
          <p:cNvPr id="5" name="Footer Placeholder 4"/>
          <p:cNvSpPr>
            <a:spLocks noGrp="1"/>
          </p:cNvSpPr>
          <p:nvPr>
            <p:ph type="ftr" sz="quarter" idx="11"/>
          </p:nvPr>
        </p:nvSpPr>
        <p:spPr>
          <a:xfrm>
            <a:off x="2178423" y="6356350"/>
            <a:ext cx="4926852" cy="365125"/>
          </a:xfrm>
        </p:spPr>
        <p:txBody>
          <a:bodyPr/>
          <a:lstStyle/>
          <a:p>
            <a:r>
              <a:rPr lang="ja-JP" altLang="en-US" smtClean="0"/>
              <a:t>現状分析</a:t>
            </a:r>
            <a:endParaRPr lang="en-US" dirty="0"/>
          </a:p>
        </p:txBody>
      </p:sp>
      <p:sp>
        <p:nvSpPr>
          <p:cNvPr id="6" name="Slide Number Placeholder 5"/>
          <p:cNvSpPr>
            <a:spLocks noGrp="1"/>
          </p:cNvSpPr>
          <p:nvPr>
            <p:ph type="sldNum" sz="quarter" idx="12"/>
          </p:nvPr>
        </p:nvSpPr>
        <p:spPr>
          <a:xfrm>
            <a:off x="331694" y="361016"/>
            <a:ext cx="506506" cy="365125"/>
          </a:xfrm>
        </p:spPr>
        <p:txBody>
          <a:bodyPr/>
          <a:lstStyle/>
          <a:p>
            <a:fld id="{BFEBEB0A-9E3D-4B14-9782-E2AE3DA60D96}" type="slidenum">
              <a:rPr lang="en-US" smtClean="0"/>
              <a:pPr/>
              <a:t>‹#›</a:t>
            </a:fld>
            <a:endParaRPr lang="en-US" dirty="0"/>
          </a:p>
        </p:txBody>
      </p:sp>
      <p:sp>
        <p:nvSpPr>
          <p:cNvPr id="9" name="Picture Placeholder 8"/>
          <p:cNvSpPr>
            <a:spLocks noGrp="1"/>
          </p:cNvSpPr>
          <p:nvPr>
            <p:ph type="pic" sz="quarter" idx="13"/>
          </p:nvPr>
        </p:nvSpPr>
        <p:spPr>
          <a:xfrm>
            <a:off x="269875" y="1976718"/>
            <a:ext cx="1645920" cy="4625788"/>
          </a:xfrm>
        </p:spPr>
        <p:txBody>
          <a:bodyPr/>
          <a:lstStyle>
            <a:lvl1pPr>
              <a:buNone/>
              <a:defRPr/>
            </a:lvl1pPr>
          </a:lstStyle>
          <a:p>
            <a:r>
              <a:rPr lang="ja-JP" altLang="en-US" smtClean="0"/>
              <a:t>プレースホルダーまでドラッグするかアイコンをクリックして図を追加</a:t>
            </a:r>
            <a:endParaRPr/>
          </a:p>
        </p:txBody>
      </p:sp>
    </p:spTree>
  </p:cSld>
  <p:clrMapOvr>
    <a:masterClrMapping/>
  </p:clrMapOvr>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7" name="Rectangle 6"/>
          <p:cNvSpPr/>
          <p:nvPr/>
        </p:nvSpPr>
        <p:spPr>
          <a:xfrm>
            <a:off x="7758952" y="268288"/>
            <a:ext cx="1099073" cy="635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09801" y="3429000"/>
            <a:ext cx="4966446" cy="1398494"/>
          </a:xfrm>
        </p:spPr>
        <p:txBody>
          <a:bodyPr anchor="b" anchorCtr="0"/>
          <a:lstStyle>
            <a:lvl1pPr algn="r">
              <a:defRPr sz="4600" b="0" cap="none" baseline="0"/>
            </a:lvl1pPr>
          </a:lstStyle>
          <a:p>
            <a:r>
              <a:rPr lang="ja-JP" altLang="en-US" smtClean="0"/>
              <a:t>マスター タイトルの書式設定</a:t>
            </a:r>
            <a:endParaRPr/>
          </a:p>
        </p:txBody>
      </p:sp>
      <p:sp>
        <p:nvSpPr>
          <p:cNvPr id="3" name="Text Placeholder 2"/>
          <p:cNvSpPr>
            <a:spLocks noGrp="1"/>
          </p:cNvSpPr>
          <p:nvPr>
            <p:ph type="body" idx="1"/>
          </p:nvPr>
        </p:nvSpPr>
        <p:spPr>
          <a:xfrm>
            <a:off x="2209801"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a:xfrm>
            <a:off x="5562600" y="6356350"/>
            <a:ext cx="1622612" cy="365125"/>
          </a:xfrm>
        </p:spPr>
        <p:txBody>
          <a:bodyPr/>
          <a:lstStyle/>
          <a:p>
            <a:fld id="{9F262378-CBC1-0B48-9BFA-C27FB73C923C}" type="datetime1">
              <a:rPr lang="ja-JP" altLang="en-US" smtClean="0"/>
              <a:t>16/12/14</a:t>
            </a:fld>
            <a:endParaRPr lang="en-US"/>
          </a:p>
        </p:txBody>
      </p:sp>
      <p:sp>
        <p:nvSpPr>
          <p:cNvPr id="5" name="Footer Placeholder 4"/>
          <p:cNvSpPr>
            <a:spLocks noGrp="1"/>
          </p:cNvSpPr>
          <p:nvPr>
            <p:ph type="ftr" sz="quarter" idx="11"/>
          </p:nvPr>
        </p:nvSpPr>
        <p:spPr>
          <a:xfrm>
            <a:off x="174812" y="6356350"/>
            <a:ext cx="5311588" cy="365125"/>
          </a:xfrm>
        </p:spPr>
        <p:txBody>
          <a:bodyPr/>
          <a:lstStyle/>
          <a:p>
            <a:r>
              <a:rPr lang="ja-JP" altLang="en-US" smtClean="0"/>
              <a:t>現状分析</a:t>
            </a:r>
            <a:endParaRPr lang="en-US"/>
          </a:p>
        </p:txBody>
      </p:sp>
      <p:sp>
        <p:nvSpPr>
          <p:cNvPr id="6" name="Slide Number Placeholder 5"/>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図付きセクション">
    <p:spTree>
      <p:nvGrpSpPr>
        <p:cNvPr id="1" name=""/>
        <p:cNvGrpSpPr/>
        <p:nvPr/>
      </p:nvGrpSpPr>
      <p:grpSpPr>
        <a:xfrm>
          <a:off x="0" y="0"/>
          <a:ext cx="0" cy="0"/>
          <a:chOff x="0" y="0"/>
          <a:chExt cx="0" cy="0"/>
        </a:xfrm>
      </p:grpSpPr>
      <p:sp>
        <p:nvSpPr>
          <p:cNvPr id="7" name="Rectangle 6"/>
          <p:cNvSpPr/>
          <p:nvPr/>
        </p:nvSpPr>
        <p:spPr>
          <a:xfrm>
            <a:off x="269875" y="4773706"/>
            <a:ext cx="2971800" cy="18445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720354" y="3429001"/>
            <a:ext cx="4966446" cy="1398494"/>
          </a:xfrm>
        </p:spPr>
        <p:txBody>
          <a:bodyPr anchor="b" anchorCtr="0"/>
          <a:lstStyle>
            <a:lvl1pPr algn="r">
              <a:defRPr sz="4600" b="0" cap="none" baseline="0"/>
            </a:lvl1pPr>
          </a:lstStyle>
          <a:p>
            <a:r>
              <a:rPr lang="ja-JP" altLang="en-US" smtClean="0"/>
              <a:t>マスター タイトルの書式設定</a:t>
            </a:r>
            <a:endParaRPr/>
          </a:p>
        </p:txBody>
      </p:sp>
      <p:sp>
        <p:nvSpPr>
          <p:cNvPr id="3" name="Text Placeholder 2"/>
          <p:cNvSpPr>
            <a:spLocks noGrp="1"/>
          </p:cNvSpPr>
          <p:nvPr>
            <p:ph type="body" idx="1"/>
          </p:nvPr>
        </p:nvSpPr>
        <p:spPr>
          <a:xfrm>
            <a:off x="3720354" y="4824414"/>
            <a:ext cx="4966446" cy="1320800"/>
          </a:xfrm>
        </p:spPr>
        <p:txBody>
          <a:bodyPr anchor="t" anchorCtr="0">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6" name="Slide Number Placeholder 5"/>
          <p:cNvSpPr>
            <a:spLocks noGrp="1"/>
          </p:cNvSpPr>
          <p:nvPr>
            <p:ph type="sldNum" sz="quarter" idx="12"/>
          </p:nvPr>
        </p:nvSpPr>
        <p:spPr>
          <a:xfrm>
            <a:off x="351212" y="6104965"/>
            <a:ext cx="506506" cy="365125"/>
          </a:xfrm>
        </p:spPr>
        <p:txBody>
          <a:bodyPr/>
          <a:lstStyle/>
          <a:p>
            <a:fld id="{BFEBEB0A-9E3D-4B14-9782-E2AE3DA60D96}" type="slidenum">
              <a:rPr lang="en-US" smtClean="0"/>
              <a:pPr/>
              <a:t>‹#›</a:t>
            </a:fld>
            <a:endParaRPr lang="en-US" dirty="0"/>
          </a:p>
        </p:txBody>
      </p:sp>
      <p:sp>
        <p:nvSpPr>
          <p:cNvPr id="9" name="Picture Placeholder 8"/>
          <p:cNvSpPr>
            <a:spLocks noGrp="1"/>
          </p:cNvSpPr>
          <p:nvPr>
            <p:ph type="pic" sz="quarter" idx="13"/>
          </p:nvPr>
        </p:nvSpPr>
        <p:spPr>
          <a:xfrm>
            <a:off x="269874" y="268288"/>
            <a:ext cx="2971800" cy="4438650"/>
          </a:xfrm>
        </p:spPr>
        <p:txBody>
          <a:bodyPr/>
          <a:lstStyle>
            <a:lvl1pPr>
              <a:buNone/>
              <a:defRPr/>
            </a:lvl1pPr>
          </a:lstStyle>
          <a:p>
            <a:r>
              <a:rPr lang="ja-JP" altLang="en-US" smtClean="0"/>
              <a:t>プレースホルダーまでドラッグするかアイコンをクリックして図を追加</a:t>
            </a:r>
            <a:endParaRPr/>
          </a:p>
        </p:txBody>
      </p:sp>
    </p:spTree>
  </p:cSld>
  <p:clrMapOvr>
    <a:masterClrMapping/>
  </p:clrMapOvr>
  <p:hf hd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ja-JP" altLang="en-US" smtClean="0"/>
              <a:t>マスター タイトルの書式設定</a:t>
            </a:r>
            <a:endParaRPr/>
          </a:p>
        </p:txBody>
      </p:sp>
      <p:sp>
        <p:nvSpPr>
          <p:cNvPr id="3" name="Content Placeholder 2"/>
          <p:cNvSpPr>
            <a:spLocks noGrp="1"/>
          </p:cNvSpPr>
          <p:nvPr>
            <p:ph sz="half" idx="1"/>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4" name="Content Placeholder 3"/>
          <p:cNvSpPr>
            <a:spLocks noGrp="1"/>
          </p:cNvSpPr>
          <p:nvPr>
            <p:ph sz="half" idx="2"/>
          </p:nvPr>
        </p:nvSpPr>
        <p:spPr>
          <a:xfrm>
            <a:off x="428244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5" name="Date Placeholder 4"/>
          <p:cNvSpPr>
            <a:spLocks noGrp="1"/>
          </p:cNvSpPr>
          <p:nvPr>
            <p:ph type="dt" sz="half" idx="10"/>
          </p:nvPr>
        </p:nvSpPr>
        <p:spPr/>
        <p:txBody>
          <a:bodyPr/>
          <a:lstStyle/>
          <a:p>
            <a:fld id="{BB1F3E74-D02F-5145-BE6D-AACACFF4D34D}" type="datetime1">
              <a:rPr lang="ja-JP" altLang="en-US" smtClean="0"/>
              <a:t>16/12/14</a:t>
            </a:fld>
            <a:endParaRPr lang="en-US"/>
          </a:p>
        </p:txBody>
      </p:sp>
      <p:sp>
        <p:nvSpPr>
          <p:cNvPr id="6" name="Footer Placeholder 5"/>
          <p:cNvSpPr>
            <a:spLocks noGrp="1"/>
          </p:cNvSpPr>
          <p:nvPr>
            <p:ph type="ftr" sz="quarter" idx="11"/>
          </p:nvPr>
        </p:nvSpPr>
        <p:spPr/>
        <p:txBody>
          <a:bodyPr/>
          <a:lstStyle/>
          <a:p>
            <a:r>
              <a:rPr lang="ja-JP" altLang="en-US" smtClean="0"/>
              <a:t>現状分析</a:t>
            </a:r>
            <a:endParaRPr lang="en-US"/>
          </a:p>
        </p:txBody>
      </p:sp>
      <p:sp>
        <p:nvSpPr>
          <p:cNvPr id="7" name="Slide Number Placeholder 6"/>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Rectangle 9"/>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88352" cy="1143000"/>
          </a:xfrm>
        </p:spPr>
        <p:txBody>
          <a:bodyPr/>
          <a:lstStyle>
            <a:lvl1pPr>
              <a:defRPr/>
            </a:lvl1pPr>
          </a:lstStyle>
          <a:p>
            <a:r>
              <a:rPr lang="ja-JP" altLang="en-US" smtClean="0"/>
              <a:t>マスター タイトルの書式設定</a:t>
            </a:r>
            <a:endParaRPr/>
          </a:p>
        </p:txBody>
      </p:sp>
      <p:sp>
        <p:nvSpPr>
          <p:cNvPr id="3" name="Text Placeholder 2"/>
          <p:cNvSpPr>
            <a:spLocks noGrp="1"/>
          </p:cNvSpPr>
          <p:nvPr>
            <p:ph type="body" idx="1"/>
          </p:nvPr>
        </p:nvSpPr>
        <p:spPr>
          <a:xfrm>
            <a:off x="457200"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457200"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5" name="Text Placeholder 4"/>
          <p:cNvSpPr>
            <a:spLocks noGrp="1"/>
          </p:cNvSpPr>
          <p:nvPr>
            <p:ph type="body" sz="quarter" idx="3"/>
          </p:nvPr>
        </p:nvSpPr>
        <p:spPr>
          <a:xfrm>
            <a:off x="4279391"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279391"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7" name="Date Placeholder 6"/>
          <p:cNvSpPr>
            <a:spLocks noGrp="1"/>
          </p:cNvSpPr>
          <p:nvPr>
            <p:ph type="dt" sz="half" idx="10"/>
          </p:nvPr>
        </p:nvSpPr>
        <p:spPr/>
        <p:txBody>
          <a:bodyPr/>
          <a:lstStyle/>
          <a:p>
            <a:fld id="{86FB8DDE-DADD-E14F-9126-186675A84032}" type="datetime1">
              <a:rPr lang="ja-JP" altLang="en-US" smtClean="0"/>
              <a:t>16/12/14</a:t>
            </a:fld>
            <a:endParaRPr lang="en-US"/>
          </a:p>
        </p:txBody>
      </p:sp>
      <p:sp>
        <p:nvSpPr>
          <p:cNvPr id="8" name="Footer Placeholder 7"/>
          <p:cNvSpPr>
            <a:spLocks noGrp="1"/>
          </p:cNvSpPr>
          <p:nvPr>
            <p:ph type="ftr" sz="quarter" idx="11"/>
          </p:nvPr>
        </p:nvSpPr>
        <p:spPr/>
        <p:txBody>
          <a:bodyPr/>
          <a:lstStyle/>
          <a:p>
            <a:r>
              <a:rPr lang="ja-JP" altLang="en-US" smtClean="0"/>
              <a:t>現状分析</a:t>
            </a:r>
            <a:endParaRPr lang="en-US"/>
          </a:p>
        </p:txBody>
      </p:sp>
      <p:sp>
        <p:nvSpPr>
          <p:cNvPr id="9" name="Slide Number Placeholder 8"/>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657801C-FC27-7449-B099-C97525B790D7}" type="datetime1">
              <a:rPr kumimoji="1" lang="ja-JP" altLang="en-US" smtClean="0"/>
              <a:t>16/12/14</a:t>
            </a:fld>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現状分析</a:t>
            </a:r>
            <a:endParaRPr kumimoji="1" lang="ja-JP" altLang="en-US"/>
          </a:p>
        </p:txBody>
      </p:sp>
      <p:sp>
        <p:nvSpPr>
          <p:cNvPr id="6" name="スライド番号プレースホルダー 5"/>
          <p:cNvSpPr>
            <a:spLocks noGrp="1"/>
          </p:cNvSpPr>
          <p:nvPr>
            <p:ph type="sldNum" sz="quarter" idx="12"/>
          </p:nvPr>
        </p:nvSpPr>
        <p:spPr/>
        <p:txBody>
          <a:bodyPr/>
          <a:lstStyle/>
          <a:p>
            <a:fld id="{E8414CBA-67CC-0941-857B-D40B840F37A2}" type="slidenum">
              <a:rPr kumimoji="1" lang="ja-JP" altLang="en-US" smtClean="0"/>
              <a:t>‹#›</a:t>
            </a:fld>
            <a:endParaRPr kumimoji="1" lang="ja-JP" altLang="en-US"/>
          </a:p>
        </p:txBody>
      </p:sp>
    </p:spTree>
    <p:extLst>
      <p:ext uri="{BB962C8B-B14F-4D97-AF65-F5344CB8AC3E}">
        <p14:creationId xmlns:p14="http://schemas.microsoft.com/office/powerpoint/2010/main" val="28808313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2 つの上下のコンテンツ">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ja-JP" altLang="en-US" smtClean="0"/>
              <a:t>マスター タイトルの書式設定</a:t>
            </a:r>
            <a:endParaRPr/>
          </a:p>
        </p:txBody>
      </p:sp>
      <p:sp>
        <p:nvSpPr>
          <p:cNvPr id="3" name="Content Placeholder 2"/>
          <p:cNvSpPr>
            <a:spLocks noGrp="1"/>
          </p:cNvSpPr>
          <p:nvPr>
            <p:ph sz="half" idx="1"/>
          </p:nvPr>
        </p:nvSpPr>
        <p:spPr>
          <a:xfrm>
            <a:off x="457199" y="2214562"/>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5" name="Date Placeholder 4"/>
          <p:cNvSpPr>
            <a:spLocks noGrp="1"/>
          </p:cNvSpPr>
          <p:nvPr>
            <p:ph type="dt" sz="half" idx="10"/>
          </p:nvPr>
        </p:nvSpPr>
        <p:spPr/>
        <p:txBody>
          <a:bodyPr/>
          <a:lstStyle/>
          <a:p>
            <a:fld id="{6A94A717-B30C-0B47-ADD8-EF13BCCB2672}" type="datetime1">
              <a:rPr lang="ja-JP" altLang="en-US" smtClean="0"/>
              <a:t>16/12/14</a:t>
            </a:fld>
            <a:endParaRPr lang="en-US"/>
          </a:p>
        </p:txBody>
      </p:sp>
      <p:sp>
        <p:nvSpPr>
          <p:cNvPr id="6" name="Footer Placeholder 5"/>
          <p:cNvSpPr>
            <a:spLocks noGrp="1"/>
          </p:cNvSpPr>
          <p:nvPr>
            <p:ph type="ftr" sz="quarter" idx="11"/>
          </p:nvPr>
        </p:nvSpPr>
        <p:spPr/>
        <p:txBody>
          <a:bodyPr/>
          <a:lstStyle/>
          <a:p>
            <a:r>
              <a:rPr lang="ja-JP" altLang="en-US" smtClean="0"/>
              <a:t>現状分析</a:t>
            </a:r>
            <a:endParaRPr lang="en-US" dirty="0"/>
          </a:p>
        </p:txBody>
      </p:sp>
      <p:sp>
        <p:nvSpPr>
          <p:cNvPr id="7" name="Slide Number Placeholder 6"/>
          <p:cNvSpPr>
            <a:spLocks noGrp="1"/>
          </p:cNvSpPr>
          <p:nvPr>
            <p:ph type="sldNum" sz="quarter" idx="12"/>
          </p:nvPr>
        </p:nvSpPr>
        <p:spPr/>
        <p:txBody>
          <a:bodyPr/>
          <a:lstStyle/>
          <a:p>
            <a:fld id="{BFEBEB0A-9E3D-4B14-9782-E2AE3DA60D96}" type="slidenum">
              <a:rPr lang="en-US" smtClean="0"/>
              <a:pPr/>
              <a:t>‹#›</a:t>
            </a:fld>
            <a:endParaRPr lang="en-US" dirty="0"/>
          </a:p>
        </p:txBody>
      </p:sp>
      <p:sp>
        <p:nvSpPr>
          <p:cNvPr id="9" name="Content Placeholder 2"/>
          <p:cNvSpPr>
            <a:spLocks noGrp="1"/>
          </p:cNvSpPr>
          <p:nvPr>
            <p:ph sz="half" idx="13"/>
          </p:nvPr>
        </p:nvSpPr>
        <p:spPr>
          <a:xfrm>
            <a:off x="457199" y="4224973"/>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Tree>
  </p:cSld>
  <p:clrMapOvr>
    <a:masterClrMapping/>
  </p:clrMapOvr>
  <p:hf hd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3 つのコンテンツ">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ja-JP" altLang="en-US" smtClean="0"/>
              <a:t>マスター タイトルの書式設定</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5" name="Date Placeholder 4"/>
          <p:cNvSpPr>
            <a:spLocks noGrp="1"/>
          </p:cNvSpPr>
          <p:nvPr>
            <p:ph type="dt" sz="half" idx="10"/>
          </p:nvPr>
        </p:nvSpPr>
        <p:spPr/>
        <p:txBody>
          <a:bodyPr/>
          <a:lstStyle/>
          <a:p>
            <a:fld id="{6A94A717-B30C-0B47-ADD8-EF13BCCB2672}" type="datetime1">
              <a:rPr lang="ja-JP" altLang="en-US" smtClean="0"/>
              <a:t>16/12/14</a:t>
            </a:fld>
            <a:endParaRPr lang="en-US"/>
          </a:p>
        </p:txBody>
      </p:sp>
      <p:sp>
        <p:nvSpPr>
          <p:cNvPr id="6" name="Footer Placeholder 5"/>
          <p:cNvSpPr>
            <a:spLocks noGrp="1"/>
          </p:cNvSpPr>
          <p:nvPr>
            <p:ph type="ftr" sz="quarter" idx="11"/>
          </p:nvPr>
        </p:nvSpPr>
        <p:spPr/>
        <p:txBody>
          <a:bodyPr/>
          <a:lstStyle/>
          <a:p>
            <a:r>
              <a:rPr lang="ja-JP" altLang="en-US" smtClean="0"/>
              <a:t>現状分析</a:t>
            </a:r>
            <a:endParaRPr lang="en-US" dirty="0"/>
          </a:p>
        </p:txBody>
      </p:sp>
      <p:sp>
        <p:nvSpPr>
          <p:cNvPr id="7" name="Slide Number Placeholder 6"/>
          <p:cNvSpPr>
            <a:spLocks noGrp="1"/>
          </p:cNvSpPr>
          <p:nvPr>
            <p:ph type="sldNum" sz="quarter" idx="12"/>
          </p:nvPr>
        </p:nvSpPr>
        <p:spPr/>
        <p:txBody>
          <a:bodyPr/>
          <a:lstStyle/>
          <a:p>
            <a:fld id="{BFEBEB0A-9E3D-4B14-9782-E2AE3DA60D96}" type="slidenum">
              <a:rPr lang="en-US" smtClean="0"/>
              <a:pPr/>
              <a:t>‹#›</a:t>
            </a:fld>
            <a:endParaRPr lang="en-US" dirty="0"/>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10" name="Content Placeholder 2"/>
          <p:cNvSpPr>
            <a:spLocks noGrp="1"/>
          </p:cNvSpPr>
          <p:nvPr>
            <p:ph sz="half" idx="14"/>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Tree>
  </p:cSld>
  <p:clrMapOvr>
    <a:masterClrMapping/>
  </p:clrMapOvr>
  <p:hf hd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4 つのコンテンツ">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ja-JP" altLang="en-US" smtClean="0"/>
              <a:t>マスター タイトルの書式設定</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5" name="Date Placeholder 4"/>
          <p:cNvSpPr>
            <a:spLocks noGrp="1"/>
          </p:cNvSpPr>
          <p:nvPr>
            <p:ph type="dt" sz="half" idx="10"/>
          </p:nvPr>
        </p:nvSpPr>
        <p:spPr/>
        <p:txBody>
          <a:bodyPr/>
          <a:lstStyle/>
          <a:p>
            <a:fld id="{6A94A717-B30C-0B47-ADD8-EF13BCCB2672}" type="datetime1">
              <a:rPr lang="ja-JP" altLang="en-US" smtClean="0"/>
              <a:t>16/12/14</a:t>
            </a:fld>
            <a:endParaRPr lang="en-US"/>
          </a:p>
        </p:txBody>
      </p:sp>
      <p:sp>
        <p:nvSpPr>
          <p:cNvPr id="6" name="Footer Placeholder 5"/>
          <p:cNvSpPr>
            <a:spLocks noGrp="1"/>
          </p:cNvSpPr>
          <p:nvPr>
            <p:ph type="ftr" sz="quarter" idx="11"/>
          </p:nvPr>
        </p:nvSpPr>
        <p:spPr/>
        <p:txBody>
          <a:bodyPr/>
          <a:lstStyle/>
          <a:p>
            <a:r>
              <a:rPr lang="ja-JP" altLang="en-US" smtClean="0"/>
              <a:t>現状分析</a:t>
            </a:r>
            <a:endParaRPr lang="en-US" dirty="0"/>
          </a:p>
        </p:txBody>
      </p:sp>
      <p:sp>
        <p:nvSpPr>
          <p:cNvPr id="7" name="Slide Number Placeholder 6"/>
          <p:cNvSpPr>
            <a:spLocks noGrp="1"/>
          </p:cNvSpPr>
          <p:nvPr>
            <p:ph type="sldNum" sz="quarter" idx="12"/>
          </p:nvPr>
        </p:nvSpPr>
        <p:spPr/>
        <p:txBody>
          <a:bodyPr/>
          <a:lstStyle/>
          <a:p>
            <a:fld id="{BFEBEB0A-9E3D-4B14-9782-E2AE3DA60D96}" type="slidenum">
              <a:rPr lang="en-US" smtClean="0"/>
              <a:pPr/>
              <a:t>‹#›</a:t>
            </a:fld>
            <a:endParaRPr lang="en-US" dirty="0"/>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11" name="Content Placeholder 2"/>
          <p:cNvSpPr>
            <a:spLocks noGrp="1"/>
          </p:cNvSpPr>
          <p:nvPr>
            <p:ph sz="half" idx="14"/>
          </p:nvPr>
        </p:nvSpPr>
        <p:spPr>
          <a:xfrm>
            <a:off x="45720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12" name="Content Placeholder 2"/>
          <p:cNvSpPr>
            <a:spLocks noGrp="1"/>
          </p:cNvSpPr>
          <p:nvPr>
            <p:ph sz="half" idx="15"/>
          </p:nvPr>
        </p:nvSpPr>
        <p:spPr>
          <a:xfrm>
            <a:off x="45720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Tree>
  </p:cSld>
  <p:clrMapOvr>
    <a:masterClrMapping/>
  </p:clrMapOvr>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6" name="Rectangle 5"/>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Date Placeholder 2"/>
          <p:cNvSpPr>
            <a:spLocks noGrp="1"/>
          </p:cNvSpPr>
          <p:nvPr>
            <p:ph type="dt" sz="half" idx="10"/>
          </p:nvPr>
        </p:nvSpPr>
        <p:spPr/>
        <p:txBody>
          <a:bodyPr/>
          <a:lstStyle/>
          <a:p>
            <a:fld id="{4DDAE842-9C8A-A842-817F-E40918EC82A1}" type="datetime1">
              <a:rPr lang="ja-JP" altLang="en-US" smtClean="0"/>
              <a:t>16/12/14</a:t>
            </a:fld>
            <a:endParaRPr lang="en-US"/>
          </a:p>
        </p:txBody>
      </p:sp>
      <p:sp>
        <p:nvSpPr>
          <p:cNvPr id="4" name="Footer Placeholder 3"/>
          <p:cNvSpPr>
            <a:spLocks noGrp="1"/>
          </p:cNvSpPr>
          <p:nvPr>
            <p:ph type="ftr" sz="quarter" idx="11"/>
          </p:nvPr>
        </p:nvSpPr>
        <p:spPr/>
        <p:txBody>
          <a:bodyPr/>
          <a:lstStyle/>
          <a:p>
            <a:r>
              <a:rPr lang="ja-JP" altLang="en-US" smtClean="0"/>
              <a:t>現状分析</a:t>
            </a:r>
            <a:endParaRPr lang="en-US"/>
          </a:p>
        </p:txBody>
      </p:sp>
      <p:sp>
        <p:nvSpPr>
          <p:cNvPr id="5" name="Slide Number Placeholder 4"/>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Rectangle 4"/>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21FDE344-C45D-E440-AC39-6E30191EFC88}" type="datetime1">
              <a:rPr lang="ja-JP" altLang="en-US" smtClean="0"/>
              <a:t>16/12/14</a:t>
            </a:fld>
            <a:endParaRPr lang="en-US"/>
          </a:p>
        </p:txBody>
      </p:sp>
      <p:sp>
        <p:nvSpPr>
          <p:cNvPr id="3" name="Footer Placeholder 2"/>
          <p:cNvSpPr>
            <a:spLocks noGrp="1"/>
          </p:cNvSpPr>
          <p:nvPr>
            <p:ph type="ftr" sz="quarter" idx="11"/>
          </p:nvPr>
        </p:nvSpPr>
        <p:spPr/>
        <p:txBody>
          <a:bodyPr/>
          <a:lstStyle/>
          <a:p>
            <a:r>
              <a:rPr lang="ja-JP" altLang="en-US" smtClean="0"/>
              <a:t>現状分析</a:t>
            </a:r>
            <a:endParaRPr lang="en-US"/>
          </a:p>
        </p:txBody>
      </p:sp>
      <p:sp>
        <p:nvSpPr>
          <p:cNvPr id="4" name="Slide Number Placeholder 3"/>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8" name="Rectangle 7"/>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ja-JP" altLang="en-US" smtClean="0"/>
              <a:t>マスター タイトルの書式設定</a:t>
            </a:r>
            <a:endParaRPr/>
          </a:p>
        </p:txBody>
      </p:sp>
      <p:sp>
        <p:nvSpPr>
          <p:cNvPr id="3" name="Content Placeholder 2"/>
          <p:cNvSpPr>
            <a:spLocks noGrp="1"/>
          </p:cNvSpPr>
          <p:nvPr>
            <p:ph idx="1"/>
          </p:nvPr>
        </p:nvSpPr>
        <p:spPr>
          <a:xfrm>
            <a:off x="4762052" y="990600"/>
            <a:ext cx="3566160" cy="51355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8E4C29E-3048-DF48-B8C1-0C3C8CDCCD03}" type="datetime1">
              <a:rPr lang="ja-JP" altLang="en-US" smtClean="0"/>
              <a:t>16/12/14</a:t>
            </a:fld>
            <a:endParaRPr lang="en-US"/>
          </a:p>
        </p:txBody>
      </p:sp>
      <p:sp>
        <p:nvSpPr>
          <p:cNvPr id="6" name="Footer Placeholder 5"/>
          <p:cNvSpPr>
            <a:spLocks noGrp="1"/>
          </p:cNvSpPr>
          <p:nvPr>
            <p:ph type="ftr" sz="quarter" idx="11"/>
          </p:nvPr>
        </p:nvSpPr>
        <p:spPr/>
        <p:txBody>
          <a:bodyPr/>
          <a:lstStyle/>
          <a:p>
            <a:r>
              <a:rPr lang="ja-JP" altLang="en-US" smtClean="0"/>
              <a:t>現状分析</a:t>
            </a:r>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タイトル付きの図">
    <p:spTree>
      <p:nvGrpSpPr>
        <p:cNvPr id="1" name=""/>
        <p:cNvGrpSpPr/>
        <p:nvPr/>
      </p:nvGrpSpPr>
      <p:grpSpPr>
        <a:xfrm>
          <a:off x="0" y="0"/>
          <a:ext cx="0" cy="0"/>
          <a:chOff x="0" y="0"/>
          <a:chExt cx="0" cy="0"/>
        </a:xfrm>
      </p:grpSpPr>
      <p:sp>
        <p:nvSpPr>
          <p:cNvPr id="8" name="Rectangle 7"/>
          <p:cNvSpPr/>
          <p:nvPr/>
        </p:nvSpPr>
        <p:spPr>
          <a:xfrm>
            <a:off x="4746811" y="268288"/>
            <a:ext cx="411480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ja-JP" altLang="en-US" smtClean="0"/>
              <a:t>マスター タイトルの書式設定</a:t>
            </a:r>
            <a:endParaRPr/>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a:xfrm>
            <a:off x="161365" y="6124014"/>
            <a:ext cx="1752600" cy="365125"/>
          </a:xfrm>
        </p:spPr>
        <p:txBody>
          <a:bodyPr/>
          <a:lstStyle>
            <a:lvl1pPr algn="l">
              <a:defRPr/>
            </a:lvl1pPr>
          </a:lstStyle>
          <a:p>
            <a:fld id="{C1167B2D-913D-2D44-A831-760521EC30C8}" type="datetime1">
              <a:rPr lang="ja-JP" altLang="en-US" smtClean="0"/>
              <a:t>16/12/14</a:t>
            </a:fld>
            <a:endParaRPr lang="en-US"/>
          </a:p>
        </p:txBody>
      </p:sp>
      <p:sp>
        <p:nvSpPr>
          <p:cNvPr id="6" name="Footer Placeholder 5"/>
          <p:cNvSpPr>
            <a:spLocks noGrp="1"/>
          </p:cNvSpPr>
          <p:nvPr>
            <p:ph type="ftr" sz="quarter" idx="11"/>
          </p:nvPr>
        </p:nvSpPr>
        <p:spPr>
          <a:xfrm>
            <a:off x="174812" y="6356350"/>
            <a:ext cx="3863788" cy="365125"/>
          </a:xfrm>
        </p:spPr>
        <p:txBody>
          <a:bodyPr/>
          <a:lstStyle/>
          <a:p>
            <a:r>
              <a:rPr lang="ja-JP" altLang="en-US" smtClean="0"/>
              <a:t>現状分析</a:t>
            </a:r>
            <a:endParaRPr lang="en-US"/>
          </a:p>
        </p:txBody>
      </p:sp>
      <p:sp>
        <p:nvSpPr>
          <p:cNvPr id="7" name="Slide Number Placeholder 6"/>
          <p:cNvSpPr>
            <a:spLocks noGrp="1"/>
          </p:cNvSpPr>
          <p:nvPr>
            <p:ph type="sldNum" sz="quarter" idx="12"/>
          </p:nvPr>
        </p:nvSpPr>
        <p:spPr/>
        <p:txBody>
          <a:bodyPr/>
          <a:lstStyle/>
          <a:p>
            <a:fld id="{BFEBEB0A-9E3D-4B14-9782-E2AE3DA60D96}" type="slidenum">
              <a:rPr lang="en-US" smtClean="0"/>
              <a:pPr/>
              <a:t>‹#›</a:t>
            </a:fld>
            <a:endParaRPr lang="en-US"/>
          </a:p>
        </p:txBody>
      </p:sp>
      <p:sp>
        <p:nvSpPr>
          <p:cNvPr id="10" name="Picture Placeholder 9"/>
          <p:cNvSpPr>
            <a:spLocks noGrp="1"/>
          </p:cNvSpPr>
          <p:nvPr>
            <p:ph type="pic" sz="quarter" idx="13"/>
          </p:nvPr>
        </p:nvSpPr>
        <p:spPr>
          <a:xfrm>
            <a:off x="4760258" y="990600"/>
            <a:ext cx="4096512" cy="5611813"/>
          </a:xfrm>
        </p:spPr>
        <p:txBody>
          <a:bodyPr/>
          <a:lstStyle>
            <a:lvl1pPr>
              <a:buNone/>
              <a:defRPr/>
            </a:lvl1pPr>
          </a:lstStyle>
          <a:p>
            <a:r>
              <a:rPr lang="ja-JP" altLang="en-US" smtClean="0"/>
              <a:t>プレースホルダーまでドラッグするかアイコンをクリックして図を追加</a:t>
            </a:r>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タイトルの上に図">
    <p:spTree>
      <p:nvGrpSpPr>
        <p:cNvPr id="1" name=""/>
        <p:cNvGrpSpPr/>
        <p:nvPr/>
      </p:nvGrpSpPr>
      <p:grpSpPr>
        <a:xfrm>
          <a:off x="0" y="0"/>
          <a:ext cx="0" cy="0"/>
          <a:chOff x="0" y="0"/>
          <a:chExt cx="0" cy="0"/>
        </a:xfrm>
      </p:grpSpPr>
      <p:sp>
        <p:nvSpPr>
          <p:cNvPr id="8" name="Rectangle 7"/>
          <p:cNvSpPr/>
          <p:nvPr/>
        </p:nvSpPr>
        <p:spPr>
          <a:xfrm>
            <a:off x="7216775" y="268288"/>
            <a:ext cx="1639457"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ja-JP" altLang="en-US" smtClean="0"/>
              <a:t>マスター タイトルの書式設定</a:t>
            </a:r>
            <a:endParaRPr/>
          </a:p>
        </p:txBody>
      </p:sp>
      <p:sp>
        <p:nvSpPr>
          <p:cNvPr id="3" name="Picture Placeholder 2"/>
          <p:cNvSpPr>
            <a:spLocks noGrp="1"/>
          </p:cNvSpPr>
          <p:nvPr>
            <p:ph type="pic" idx="1"/>
          </p:nvPr>
        </p:nvSpPr>
        <p:spPr>
          <a:xfrm>
            <a:off x="269874" y="268288"/>
            <a:ext cx="6858000"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6A94A717-B30C-0B47-ADD8-EF13BCCB2672}" type="datetime1">
              <a:rPr lang="ja-JP" altLang="en-US" smtClean="0"/>
              <a:t>16/12/14</a:t>
            </a:fld>
            <a:endParaRPr lang="en-US"/>
          </a:p>
        </p:txBody>
      </p:sp>
      <p:sp>
        <p:nvSpPr>
          <p:cNvPr id="6" name="Footer Placeholder 5"/>
          <p:cNvSpPr>
            <a:spLocks noGrp="1"/>
          </p:cNvSpPr>
          <p:nvPr>
            <p:ph type="ftr" sz="quarter" idx="11"/>
          </p:nvPr>
        </p:nvSpPr>
        <p:spPr/>
        <p:txBody>
          <a:bodyPr/>
          <a:lstStyle/>
          <a:p>
            <a:r>
              <a:rPr lang="ja-JP" altLang="en-US" smtClean="0"/>
              <a:t>現状分析</a:t>
            </a:r>
            <a:endParaRPr lang="en-US" dirty="0"/>
          </a:p>
        </p:txBody>
      </p:sp>
      <p:sp>
        <p:nvSpPr>
          <p:cNvPr id="7" name="Slide Number Placeholder 6"/>
          <p:cNvSpPr>
            <a:spLocks noGrp="1"/>
          </p:cNvSpPr>
          <p:nvPr>
            <p:ph type="sldNum" sz="quarter" idx="12"/>
          </p:nvPr>
        </p:nvSpPr>
        <p:spPr/>
        <p:txBody>
          <a:bodyPr/>
          <a:lstStyle/>
          <a:p>
            <a:fld id="{BFEBEB0A-9E3D-4B14-9782-E2AE3DA60D96}" type="slidenum">
              <a:rPr lang="en-US" smtClean="0"/>
              <a:pPr/>
              <a:t>‹#›</a:t>
            </a:fld>
            <a:endParaRPr lang="en-US" dirty="0"/>
          </a:p>
        </p:txBody>
      </p:sp>
    </p:spTree>
  </p:cSld>
  <p:clrMapOvr>
    <a:masterClrMapping/>
  </p:clrMapOvr>
  <p:hf hd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タイトル付き 4 つの図">
    <p:spTree>
      <p:nvGrpSpPr>
        <p:cNvPr id="1" name=""/>
        <p:cNvGrpSpPr/>
        <p:nvPr/>
      </p:nvGrpSpPr>
      <p:grpSpPr>
        <a:xfrm>
          <a:off x="0" y="0"/>
          <a:ext cx="0" cy="0"/>
          <a:chOff x="0" y="0"/>
          <a:chExt cx="0" cy="0"/>
        </a:xfrm>
      </p:grpSpPr>
      <p:sp>
        <p:nvSpPr>
          <p:cNvPr id="8" name="Rectangle 7"/>
          <p:cNvSpPr/>
          <p:nvPr/>
        </p:nvSpPr>
        <p:spPr>
          <a:xfrm>
            <a:off x="8135471" y="268288"/>
            <a:ext cx="720761"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ja-JP" altLang="en-US" smtClean="0"/>
              <a:t>マスター タイトルの書式設定</a:t>
            </a:r>
            <a:endParaRPr/>
          </a:p>
        </p:txBody>
      </p:sp>
      <p:sp>
        <p:nvSpPr>
          <p:cNvPr id="3" name="Picture Placeholder 2"/>
          <p:cNvSpPr>
            <a:spLocks noGrp="1"/>
          </p:cNvSpPr>
          <p:nvPr>
            <p:ph type="pic" idx="1"/>
          </p:nvPr>
        </p:nvSpPr>
        <p:spPr>
          <a:xfrm>
            <a:off x="269874" y="268288"/>
            <a:ext cx="3006726"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6A94A717-B30C-0B47-ADD8-EF13BCCB2672}" type="datetime1">
              <a:rPr lang="ja-JP" altLang="en-US" smtClean="0"/>
              <a:t>16/12/14</a:t>
            </a:fld>
            <a:endParaRPr lang="en-US"/>
          </a:p>
        </p:txBody>
      </p:sp>
      <p:sp>
        <p:nvSpPr>
          <p:cNvPr id="6" name="Footer Placeholder 5"/>
          <p:cNvSpPr>
            <a:spLocks noGrp="1"/>
          </p:cNvSpPr>
          <p:nvPr>
            <p:ph type="ftr" sz="quarter" idx="11"/>
          </p:nvPr>
        </p:nvSpPr>
        <p:spPr/>
        <p:txBody>
          <a:bodyPr/>
          <a:lstStyle/>
          <a:p>
            <a:r>
              <a:rPr lang="ja-JP" altLang="en-US" smtClean="0"/>
              <a:t>現状分析</a:t>
            </a:r>
            <a:endParaRPr lang="en-US" dirty="0"/>
          </a:p>
        </p:txBody>
      </p:sp>
      <p:sp>
        <p:nvSpPr>
          <p:cNvPr id="7" name="Slide Number Placeholder 6"/>
          <p:cNvSpPr>
            <a:spLocks noGrp="1"/>
          </p:cNvSpPr>
          <p:nvPr>
            <p:ph type="sldNum" sz="quarter" idx="12"/>
          </p:nvPr>
        </p:nvSpPr>
        <p:spPr/>
        <p:txBody>
          <a:bodyPr/>
          <a:lstStyle/>
          <a:p>
            <a:fld id="{BFEBEB0A-9E3D-4B14-9782-E2AE3DA60D96}" type="slidenum">
              <a:rPr lang="en-US" smtClean="0"/>
              <a:pPr/>
              <a:t>‹#›</a:t>
            </a:fld>
            <a:endParaRPr lang="en-US" dirty="0"/>
          </a:p>
        </p:txBody>
      </p:sp>
      <p:sp>
        <p:nvSpPr>
          <p:cNvPr id="10" name="Picture Placeholder 2"/>
          <p:cNvSpPr>
            <a:spLocks noGrp="1"/>
          </p:cNvSpPr>
          <p:nvPr>
            <p:ph type="pic" idx="13"/>
          </p:nvPr>
        </p:nvSpPr>
        <p:spPr>
          <a:xfrm>
            <a:off x="3352800" y="268288"/>
            <a:ext cx="47019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11" name="Picture Placeholder 2"/>
          <p:cNvSpPr>
            <a:spLocks noGrp="1"/>
          </p:cNvSpPr>
          <p:nvPr>
            <p:ph type="pic" idx="14"/>
          </p:nvPr>
        </p:nvSpPr>
        <p:spPr>
          <a:xfrm>
            <a:off x="33528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12" name="Picture Placeholder 2"/>
          <p:cNvSpPr>
            <a:spLocks noGrp="1"/>
          </p:cNvSpPr>
          <p:nvPr>
            <p:ph type="pic" idx="15"/>
          </p:nvPr>
        </p:nvSpPr>
        <p:spPr>
          <a:xfrm>
            <a:off x="57505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Tree>
  </p:cSld>
  <p:clrMapOvr>
    <a:masterClrMapping/>
  </p:clrMapOvr>
  <p:hf hd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Vertical Text Placeholder 2"/>
          <p:cNvSpPr>
            <a:spLocks noGrp="1"/>
          </p:cNvSpPr>
          <p:nvPr>
            <p:ph type="body" orient="vert" idx="1"/>
          </p:nvPr>
        </p:nvSpPr>
        <p:spPr/>
        <p:txBody>
          <a:bodyPr vert="eaVert"/>
          <a:lstStyle>
            <a:lvl5pPr>
              <a:defRPr/>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4" name="Date Placeholder 3"/>
          <p:cNvSpPr>
            <a:spLocks noGrp="1"/>
          </p:cNvSpPr>
          <p:nvPr>
            <p:ph type="dt" sz="half" idx="10"/>
          </p:nvPr>
        </p:nvSpPr>
        <p:spPr/>
        <p:txBody>
          <a:bodyPr/>
          <a:lstStyle/>
          <a:p>
            <a:fld id="{D8D657C4-04CB-0541-B1A5-EB2997C09FF9}" type="datetime1">
              <a:rPr lang="ja-JP" altLang="en-US" smtClean="0"/>
              <a:t>16/12/14</a:t>
            </a:fld>
            <a:endParaRPr lang="en-US"/>
          </a:p>
        </p:txBody>
      </p:sp>
      <p:sp>
        <p:nvSpPr>
          <p:cNvPr id="5" name="Footer Placeholder 4"/>
          <p:cNvSpPr>
            <a:spLocks noGrp="1"/>
          </p:cNvSpPr>
          <p:nvPr>
            <p:ph type="ftr" sz="quarter" idx="11"/>
          </p:nvPr>
        </p:nvSpPr>
        <p:spPr/>
        <p:txBody>
          <a:bodyPr/>
          <a:lstStyle/>
          <a:p>
            <a:r>
              <a:rPr lang="ja-JP" altLang="en-US" smtClean="0"/>
              <a:t>現状分析</a:t>
            </a:r>
            <a:endParaRPr lang="en-US" dirty="0"/>
          </a:p>
        </p:txBody>
      </p:sp>
      <p:sp>
        <p:nvSpPr>
          <p:cNvPr id="6" name="Slide Number Placeholder 5"/>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576032EC-9059-2140-ADD6-FF4F48C4BCDA}" type="datetime1">
              <a:rPr kumimoji="1" lang="ja-JP" altLang="en-US" smtClean="0"/>
              <a:t>16/12/14</a:t>
            </a:fld>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現状分析</a:t>
            </a:r>
            <a:endParaRPr kumimoji="1" lang="ja-JP" altLang="en-US"/>
          </a:p>
        </p:txBody>
      </p:sp>
      <p:sp>
        <p:nvSpPr>
          <p:cNvPr id="6" name="スライド番号プレースホルダー 5"/>
          <p:cNvSpPr>
            <a:spLocks noGrp="1"/>
          </p:cNvSpPr>
          <p:nvPr>
            <p:ph type="sldNum" sz="quarter" idx="12"/>
          </p:nvPr>
        </p:nvSpPr>
        <p:spPr/>
        <p:txBody>
          <a:bodyPr/>
          <a:lstStyle/>
          <a:p>
            <a:fld id="{E8414CBA-67CC-0941-857B-D40B840F37A2}" type="slidenum">
              <a:rPr kumimoji="1" lang="ja-JP" altLang="en-US" smtClean="0"/>
              <a:t>‹#›</a:t>
            </a:fld>
            <a:endParaRPr kumimoji="1" lang="ja-JP" altLang="en-US"/>
          </a:p>
        </p:txBody>
      </p:sp>
    </p:spTree>
    <p:extLst>
      <p:ext uri="{BB962C8B-B14F-4D97-AF65-F5344CB8AC3E}">
        <p14:creationId xmlns:p14="http://schemas.microsoft.com/office/powerpoint/2010/main" val="34396058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7" name="Rectangle 6"/>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543799" y="1035424"/>
            <a:ext cx="1322295" cy="5090739"/>
          </a:xfrm>
        </p:spPr>
        <p:txBody>
          <a:bodyPr vert="eaVert" anchor="t" anchorCtr="0"/>
          <a:lstStyle/>
          <a:p>
            <a:r>
              <a:rPr lang="ja-JP" altLang="en-US" smtClean="0"/>
              <a:t>マスター タイトルの書式設定</a:t>
            </a:r>
            <a:endParaRPr/>
          </a:p>
        </p:txBody>
      </p:sp>
      <p:sp>
        <p:nvSpPr>
          <p:cNvPr id="3" name="Vertical Text Placeholder 2"/>
          <p:cNvSpPr>
            <a:spLocks noGrp="1"/>
          </p:cNvSpPr>
          <p:nvPr>
            <p:ph type="body" orient="vert" idx="1"/>
          </p:nvPr>
        </p:nvSpPr>
        <p:spPr>
          <a:xfrm>
            <a:off x="457200" y="1035424"/>
            <a:ext cx="6019800" cy="5109789"/>
          </a:xfrm>
        </p:spPr>
        <p:txBody>
          <a:bodyPr vert="eaVert"/>
          <a:lstStyle>
            <a:lvl5pPr>
              <a:defRPr/>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4" name="Date Placeholder 3"/>
          <p:cNvSpPr>
            <a:spLocks noGrp="1"/>
          </p:cNvSpPr>
          <p:nvPr>
            <p:ph type="dt" sz="half" idx="10"/>
          </p:nvPr>
        </p:nvSpPr>
        <p:spPr/>
        <p:txBody>
          <a:bodyPr/>
          <a:lstStyle/>
          <a:p>
            <a:fld id="{0121AEAC-1EE5-1844-95C1-F67528AA6AEF}" type="datetime1">
              <a:rPr lang="ja-JP" altLang="en-US" smtClean="0"/>
              <a:t>16/12/14</a:t>
            </a:fld>
            <a:endParaRPr lang="en-US"/>
          </a:p>
        </p:txBody>
      </p:sp>
      <p:sp>
        <p:nvSpPr>
          <p:cNvPr id="5" name="Footer Placeholder 4"/>
          <p:cNvSpPr>
            <a:spLocks noGrp="1"/>
          </p:cNvSpPr>
          <p:nvPr>
            <p:ph type="ftr" sz="quarter" idx="11"/>
          </p:nvPr>
        </p:nvSpPr>
        <p:spPr/>
        <p:txBody>
          <a:bodyPr/>
          <a:lstStyle/>
          <a:p>
            <a:r>
              <a:rPr lang="ja-JP" altLang="en-US" smtClean="0"/>
              <a:t>現状分析</a:t>
            </a:r>
            <a:endParaRPr lang="en-US"/>
          </a:p>
        </p:txBody>
      </p:sp>
      <p:sp>
        <p:nvSpPr>
          <p:cNvPr id="6" name="Slide Number Placeholder 5"/>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4FB2BA2B-61D9-EC4A-A133-7030DD7C5F6F}" type="datetime1">
              <a:rPr kumimoji="1" lang="ja-JP" altLang="en-US" smtClean="0"/>
              <a:t>16/12/14</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smtClean="0"/>
              <a:t>現状分析</a:t>
            </a:r>
            <a:endParaRPr kumimoji="1" lang="ja-JP" altLang="en-US"/>
          </a:p>
        </p:txBody>
      </p:sp>
      <p:sp>
        <p:nvSpPr>
          <p:cNvPr id="7" name="スライド番号プレースホルダー 6"/>
          <p:cNvSpPr>
            <a:spLocks noGrp="1"/>
          </p:cNvSpPr>
          <p:nvPr>
            <p:ph type="sldNum" sz="quarter" idx="12"/>
          </p:nvPr>
        </p:nvSpPr>
        <p:spPr/>
        <p:txBody>
          <a:bodyPr/>
          <a:lstStyle/>
          <a:p>
            <a:fld id="{E8414CBA-67CC-0941-857B-D40B840F37A2}" type="slidenum">
              <a:rPr kumimoji="1" lang="ja-JP" altLang="en-US" smtClean="0"/>
              <a:t>‹#›</a:t>
            </a:fld>
            <a:endParaRPr kumimoji="1" lang="ja-JP" altLang="en-US"/>
          </a:p>
        </p:txBody>
      </p:sp>
    </p:spTree>
    <p:extLst>
      <p:ext uri="{BB962C8B-B14F-4D97-AF65-F5344CB8AC3E}">
        <p14:creationId xmlns:p14="http://schemas.microsoft.com/office/powerpoint/2010/main" val="33489363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8835BEE3-5854-D44F-885E-10E995C0DE6F}" type="datetime1">
              <a:rPr kumimoji="1" lang="ja-JP" altLang="en-US" smtClean="0"/>
              <a:t>16/12/14</a:t>
            </a:fld>
            <a:endParaRPr kumimoji="1" lang="ja-JP" altLang="en-US"/>
          </a:p>
        </p:txBody>
      </p:sp>
      <p:sp>
        <p:nvSpPr>
          <p:cNvPr id="8" name="フッター プレースホルダー 7"/>
          <p:cNvSpPr>
            <a:spLocks noGrp="1"/>
          </p:cNvSpPr>
          <p:nvPr>
            <p:ph type="ftr" sz="quarter" idx="11"/>
          </p:nvPr>
        </p:nvSpPr>
        <p:spPr/>
        <p:txBody>
          <a:bodyPr/>
          <a:lstStyle/>
          <a:p>
            <a:r>
              <a:rPr kumimoji="1" lang="ja-JP" altLang="en-US" smtClean="0"/>
              <a:t>現状分析</a:t>
            </a:r>
            <a:endParaRPr kumimoji="1" lang="ja-JP" altLang="en-US"/>
          </a:p>
        </p:txBody>
      </p:sp>
      <p:sp>
        <p:nvSpPr>
          <p:cNvPr id="9" name="スライド番号プレースホルダー 8"/>
          <p:cNvSpPr>
            <a:spLocks noGrp="1"/>
          </p:cNvSpPr>
          <p:nvPr>
            <p:ph type="sldNum" sz="quarter" idx="12"/>
          </p:nvPr>
        </p:nvSpPr>
        <p:spPr/>
        <p:txBody>
          <a:bodyPr/>
          <a:lstStyle/>
          <a:p>
            <a:fld id="{E8414CBA-67CC-0941-857B-D40B840F37A2}" type="slidenum">
              <a:rPr kumimoji="1" lang="ja-JP" altLang="en-US" smtClean="0"/>
              <a:t>‹#›</a:t>
            </a:fld>
            <a:endParaRPr kumimoji="1" lang="ja-JP" altLang="en-US"/>
          </a:p>
        </p:txBody>
      </p:sp>
    </p:spTree>
    <p:extLst>
      <p:ext uri="{BB962C8B-B14F-4D97-AF65-F5344CB8AC3E}">
        <p14:creationId xmlns:p14="http://schemas.microsoft.com/office/powerpoint/2010/main" val="1041179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7F6E4815-7725-1B4B-A006-1EF75A4FF478}" type="datetime1">
              <a:rPr kumimoji="1" lang="ja-JP" altLang="en-US" smtClean="0"/>
              <a:t>16/12/14</a:t>
            </a:fld>
            <a:endParaRPr kumimoji="1" lang="ja-JP" altLang="en-US"/>
          </a:p>
        </p:txBody>
      </p:sp>
      <p:sp>
        <p:nvSpPr>
          <p:cNvPr id="4" name="フッター プレースホルダー 3"/>
          <p:cNvSpPr>
            <a:spLocks noGrp="1"/>
          </p:cNvSpPr>
          <p:nvPr>
            <p:ph type="ftr" sz="quarter" idx="11"/>
          </p:nvPr>
        </p:nvSpPr>
        <p:spPr/>
        <p:txBody>
          <a:bodyPr/>
          <a:lstStyle/>
          <a:p>
            <a:r>
              <a:rPr kumimoji="1" lang="ja-JP" altLang="en-US" smtClean="0"/>
              <a:t>現状分析</a:t>
            </a:r>
            <a:endParaRPr kumimoji="1" lang="ja-JP" altLang="en-US"/>
          </a:p>
        </p:txBody>
      </p:sp>
      <p:sp>
        <p:nvSpPr>
          <p:cNvPr id="5" name="スライド番号プレースホルダー 4"/>
          <p:cNvSpPr>
            <a:spLocks noGrp="1"/>
          </p:cNvSpPr>
          <p:nvPr>
            <p:ph type="sldNum" sz="quarter" idx="12"/>
          </p:nvPr>
        </p:nvSpPr>
        <p:spPr/>
        <p:txBody>
          <a:bodyPr/>
          <a:lstStyle/>
          <a:p>
            <a:fld id="{E8414CBA-67CC-0941-857B-D40B840F37A2}" type="slidenum">
              <a:rPr kumimoji="1" lang="ja-JP" altLang="en-US" smtClean="0"/>
              <a:t>‹#›</a:t>
            </a:fld>
            <a:endParaRPr kumimoji="1" lang="ja-JP" altLang="en-US"/>
          </a:p>
        </p:txBody>
      </p:sp>
    </p:spTree>
    <p:extLst>
      <p:ext uri="{BB962C8B-B14F-4D97-AF65-F5344CB8AC3E}">
        <p14:creationId xmlns:p14="http://schemas.microsoft.com/office/powerpoint/2010/main" val="1317926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21DE48D1-B6F8-0746-BDCB-7A3CCD8246E9}" type="datetime1">
              <a:rPr kumimoji="1" lang="ja-JP" altLang="en-US" smtClean="0"/>
              <a:t>16/12/14</a:t>
            </a:fld>
            <a:endParaRPr kumimoji="1" lang="ja-JP" altLang="en-US"/>
          </a:p>
        </p:txBody>
      </p:sp>
      <p:sp>
        <p:nvSpPr>
          <p:cNvPr id="3" name="フッター プレースホルダー 2"/>
          <p:cNvSpPr>
            <a:spLocks noGrp="1"/>
          </p:cNvSpPr>
          <p:nvPr>
            <p:ph type="ftr" sz="quarter" idx="11"/>
          </p:nvPr>
        </p:nvSpPr>
        <p:spPr/>
        <p:txBody>
          <a:bodyPr/>
          <a:lstStyle/>
          <a:p>
            <a:r>
              <a:rPr kumimoji="1" lang="ja-JP" altLang="en-US" smtClean="0"/>
              <a:t>現状分析</a:t>
            </a:r>
            <a:endParaRPr kumimoji="1" lang="ja-JP" altLang="en-US"/>
          </a:p>
        </p:txBody>
      </p:sp>
      <p:sp>
        <p:nvSpPr>
          <p:cNvPr id="4" name="スライド番号プレースホルダー 3"/>
          <p:cNvSpPr>
            <a:spLocks noGrp="1"/>
          </p:cNvSpPr>
          <p:nvPr>
            <p:ph type="sldNum" sz="quarter" idx="12"/>
          </p:nvPr>
        </p:nvSpPr>
        <p:spPr/>
        <p:txBody>
          <a:bodyPr/>
          <a:lstStyle/>
          <a:p>
            <a:fld id="{E8414CBA-67CC-0941-857B-D40B840F37A2}" type="slidenum">
              <a:rPr kumimoji="1" lang="ja-JP" altLang="en-US" smtClean="0"/>
              <a:t>‹#›</a:t>
            </a:fld>
            <a:endParaRPr kumimoji="1" lang="ja-JP" altLang="en-US"/>
          </a:p>
        </p:txBody>
      </p:sp>
    </p:spTree>
    <p:extLst>
      <p:ext uri="{BB962C8B-B14F-4D97-AF65-F5344CB8AC3E}">
        <p14:creationId xmlns:p14="http://schemas.microsoft.com/office/powerpoint/2010/main" val="11203960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C89C1F53-B9AB-1E40-8298-44CDD993FEC6}" type="datetime1">
              <a:rPr kumimoji="1" lang="ja-JP" altLang="en-US" smtClean="0"/>
              <a:t>16/12/14</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smtClean="0"/>
              <a:t>現状分析</a:t>
            </a:r>
            <a:endParaRPr kumimoji="1" lang="ja-JP" altLang="en-US"/>
          </a:p>
        </p:txBody>
      </p:sp>
      <p:sp>
        <p:nvSpPr>
          <p:cNvPr id="7" name="スライド番号プレースホルダー 6"/>
          <p:cNvSpPr>
            <a:spLocks noGrp="1"/>
          </p:cNvSpPr>
          <p:nvPr>
            <p:ph type="sldNum" sz="quarter" idx="12"/>
          </p:nvPr>
        </p:nvSpPr>
        <p:spPr/>
        <p:txBody>
          <a:bodyPr/>
          <a:lstStyle/>
          <a:p>
            <a:fld id="{E8414CBA-67CC-0941-857B-D40B840F37A2}" type="slidenum">
              <a:rPr kumimoji="1" lang="ja-JP" altLang="en-US" smtClean="0"/>
              <a:t>‹#›</a:t>
            </a:fld>
            <a:endParaRPr kumimoji="1" lang="ja-JP" altLang="en-US"/>
          </a:p>
        </p:txBody>
      </p:sp>
    </p:spTree>
    <p:extLst>
      <p:ext uri="{BB962C8B-B14F-4D97-AF65-F5344CB8AC3E}">
        <p14:creationId xmlns:p14="http://schemas.microsoft.com/office/powerpoint/2010/main" val="3811465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376270F-0D18-1A42-9BE0-AF15BFCBAB4D}" type="datetime1">
              <a:rPr kumimoji="1" lang="ja-JP" altLang="en-US" smtClean="0"/>
              <a:t>16/12/14</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smtClean="0"/>
              <a:t>現状分析</a:t>
            </a:r>
            <a:endParaRPr kumimoji="1" lang="ja-JP" altLang="en-US"/>
          </a:p>
        </p:txBody>
      </p:sp>
      <p:sp>
        <p:nvSpPr>
          <p:cNvPr id="7" name="スライド番号プレースホルダー 6"/>
          <p:cNvSpPr>
            <a:spLocks noGrp="1"/>
          </p:cNvSpPr>
          <p:nvPr>
            <p:ph type="sldNum" sz="quarter" idx="12"/>
          </p:nvPr>
        </p:nvSpPr>
        <p:spPr/>
        <p:txBody>
          <a:bodyPr/>
          <a:lstStyle/>
          <a:p>
            <a:fld id="{E8414CBA-67CC-0941-857B-D40B840F37A2}" type="slidenum">
              <a:rPr kumimoji="1" lang="ja-JP" altLang="en-US" smtClean="0"/>
              <a:t>‹#›</a:t>
            </a:fld>
            <a:endParaRPr kumimoji="1" lang="ja-JP" altLang="en-US"/>
          </a:p>
        </p:txBody>
      </p:sp>
    </p:spTree>
    <p:extLst>
      <p:ext uri="{BB962C8B-B14F-4D97-AF65-F5344CB8AC3E}">
        <p14:creationId xmlns:p14="http://schemas.microsoft.com/office/powerpoint/2010/main" val="54243634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20" Type="http://schemas.openxmlformats.org/officeDocument/2006/relationships/theme" Target="../theme/theme2.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slideLayout" Target="../slideLayouts/slideLayout25.xml"/><Relationship Id="rId15" Type="http://schemas.openxmlformats.org/officeDocument/2006/relationships/slideLayout" Target="../slideLayouts/slideLayout26.xml"/><Relationship Id="rId16" Type="http://schemas.openxmlformats.org/officeDocument/2006/relationships/slideLayout" Target="../slideLayouts/slideLayout27.xml"/><Relationship Id="rId17" Type="http://schemas.openxmlformats.org/officeDocument/2006/relationships/slideLayout" Target="../slideLayouts/slideLayout28.xml"/><Relationship Id="rId18" Type="http://schemas.openxmlformats.org/officeDocument/2006/relationships/slideLayout" Target="../slideLayouts/slideLayout29.xml"/><Relationship Id="rId19" Type="http://schemas.openxmlformats.org/officeDocument/2006/relationships/slideLayout" Target="../slideLayouts/slideLayout30.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dirty="0" smtClean="0"/>
              <a:t>マスあター タイトルの書式設定</a:t>
            </a:r>
            <a:endParaRPr kumimoji="1" lang="ja-JP" altLang="en-US" dirty="0"/>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C5CBD1-70A9-584D-B64F-B44DA722BD1C}" type="datetime1">
              <a:rPr kumimoji="1" lang="ja-JP" altLang="en-US" smtClean="0"/>
              <a:t>16/12/14</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ja-JP" altLang="en-US" smtClean="0"/>
              <a:t>現状分析</a:t>
            </a:r>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414CBA-67CC-0941-857B-D40B840F37A2}" type="slidenum">
              <a:rPr kumimoji="1" lang="ja-JP" altLang="en-US" smtClean="0"/>
              <a:t>‹#›</a:t>
            </a:fld>
            <a:endParaRPr kumimoji="1" lang="ja-JP" altLang="en-US"/>
          </a:p>
        </p:txBody>
      </p:sp>
    </p:spTree>
    <p:extLst>
      <p:ext uri="{BB962C8B-B14F-4D97-AF65-F5344CB8AC3E}">
        <p14:creationId xmlns:p14="http://schemas.microsoft.com/office/powerpoint/2010/main" val="1802833352"/>
      </p:ext>
    </p:extLst>
  </p:cSld>
  <p:clrMap bg1="lt1" tx1="dk1" bg2="lt2" tx2="dk2" accent1="accent1" accent2="accent2" accent3="accent3" accent4="accent4" accent5="accent5" accent6="accent6" hlink="hlink" folHlink="folHlink"/>
  <p:sldLayoutIdLst>
    <p:sldLayoutId id="2147487295" r:id="rId1"/>
    <p:sldLayoutId id="2147487296" r:id="rId2"/>
    <p:sldLayoutId id="2147487297" r:id="rId3"/>
    <p:sldLayoutId id="2147487298" r:id="rId4"/>
    <p:sldLayoutId id="2147487299" r:id="rId5"/>
    <p:sldLayoutId id="2147487300" r:id="rId6"/>
    <p:sldLayoutId id="2147487301" r:id="rId7"/>
    <p:sldLayoutId id="2147487302" r:id="rId8"/>
    <p:sldLayoutId id="2147487303" r:id="rId9"/>
    <p:sldLayoutId id="2147487304" r:id="rId10"/>
    <p:sldLayoutId id="2147487305" r:id="rId11"/>
  </p:sldLayoutIdLst>
  <p:hf hdr="0" dt="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199" y="914400"/>
            <a:ext cx="6508377" cy="1143000"/>
          </a:xfrm>
          <a:prstGeom prst="rect">
            <a:avLst/>
          </a:prstGeom>
        </p:spPr>
        <p:txBody>
          <a:bodyPr vert="horz" lIns="91440" tIns="45720" rIns="91440" bIns="45720" rtlCol="0" anchor="b" anchorCtr="0">
            <a:noAutofit/>
          </a:bodyPr>
          <a:lstStyle/>
          <a:p>
            <a:r>
              <a:rPr lang="ja-JP" altLang="en-US" smtClean="0"/>
              <a:t>マスター タイトルの書式設定</a:t>
            </a:r>
            <a:endParaRPr/>
          </a:p>
        </p:txBody>
      </p:sp>
      <p:sp>
        <p:nvSpPr>
          <p:cNvPr id="3" name="Text Placeholder 2"/>
          <p:cNvSpPr>
            <a:spLocks noGrp="1"/>
          </p:cNvSpPr>
          <p:nvPr>
            <p:ph type="body" idx="1"/>
          </p:nvPr>
        </p:nvSpPr>
        <p:spPr>
          <a:xfrm>
            <a:off x="457199" y="2209800"/>
            <a:ext cx="6508377" cy="3916363"/>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4" name="Date Placeholder 3"/>
          <p:cNvSpPr>
            <a:spLocks noGrp="1"/>
          </p:cNvSpPr>
          <p:nvPr>
            <p:ph type="dt" sz="half" idx="2"/>
          </p:nvPr>
        </p:nvSpPr>
        <p:spPr>
          <a:xfrm>
            <a:off x="7198659" y="6356350"/>
            <a:ext cx="1752600" cy="365125"/>
          </a:xfrm>
          <a:prstGeom prst="rect">
            <a:avLst/>
          </a:prstGeom>
        </p:spPr>
        <p:txBody>
          <a:bodyPr vert="horz" lIns="91440" tIns="45720" rIns="91440" bIns="45720" rtlCol="0" anchor="ctr"/>
          <a:lstStyle>
            <a:lvl1pPr algn="r">
              <a:defRPr sz="1100" b="1">
                <a:solidFill>
                  <a:schemeClr val="tx2">
                    <a:lumMod val="60000"/>
                    <a:lumOff val="40000"/>
                  </a:schemeClr>
                </a:solidFill>
              </a:defRPr>
            </a:lvl1pPr>
          </a:lstStyle>
          <a:p>
            <a:fld id="{BDC5CBD1-70A9-584D-B64F-B44DA722BD1C}" type="datetime1">
              <a:rPr kumimoji="1" lang="ja-JP" altLang="en-US" smtClean="0"/>
              <a:t>16/12/14</a:t>
            </a:fld>
            <a:endParaRPr kumimoji="1" lang="ja-JP" altLang="en-US"/>
          </a:p>
        </p:txBody>
      </p:sp>
      <p:sp>
        <p:nvSpPr>
          <p:cNvPr id="5" name="Footer Placeholder 4"/>
          <p:cNvSpPr>
            <a:spLocks noGrp="1"/>
          </p:cNvSpPr>
          <p:nvPr>
            <p:ph type="ftr" sz="quarter" idx="3"/>
          </p:nvPr>
        </p:nvSpPr>
        <p:spPr>
          <a:xfrm>
            <a:off x="174812" y="6356350"/>
            <a:ext cx="6007100" cy="365125"/>
          </a:xfrm>
          <a:prstGeom prst="rect">
            <a:avLst/>
          </a:prstGeom>
        </p:spPr>
        <p:txBody>
          <a:bodyPr vert="horz" lIns="91440" tIns="45720" rIns="91440" bIns="45720" rtlCol="0" anchor="ctr"/>
          <a:lstStyle>
            <a:lvl1pPr algn="l">
              <a:defRPr sz="1100" b="1">
                <a:solidFill>
                  <a:schemeClr val="tx2">
                    <a:lumMod val="60000"/>
                    <a:lumOff val="40000"/>
                  </a:schemeClr>
                </a:solidFill>
              </a:defRPr>
            </a:lvl1pPr>
          </a:lstStyle>
          <a:p>
            <a:r>
              <a:rPr kumimoji="1" lang="ja-JP" altLang="en-US" smtClean="0"/>
              <a:t>現状分析</a:t>
            </a:r>
            <a:endParaRPr kumimoji="1" lang="ja-JP" altLang="en-US"/>
          </a:p>
        </p:txBody>
      </p:sp>
      <p:sp>
        <p:nvSpPr>
          <p:cNvPr id="6" name="Slide Number Placeholder 5"/>
          <p:cNvSpPr>
            <a:spLocks noGrp="1"/>
          </p:cNvSpPr>
          <p:nvPr>
            <p:ph type="sldNum" sz="quarter" idx="4"/>
          </p:nvPr>
        </p:nvSpPr>
        <p:spPr>
          <a:xfrm>
            <a:off x="8256494" y="361016"/>
            <a:ext cx="506506" cy="365125"/>
          </a:xfrm>
          <a:prstGeom prst="rect">
            <a:avLst/>
          </a:prstGeom>
        </p:spPr>
        <p:txBody>
          <a:bodyPr vert="horz" lIns="91440" tIns="45720" rIns="91440" bIns="45720" rtlCol="0" anchor="ctr"/>
          <a:lstStyle>
            <a:lvl1pPr algn="r">
              <a:defRPr sz="2200" b="1">
                <a:solidFill>
                  <a:schemeClr val="bg1"/>
                </a:solidFill>
              </a:defRPr>
            </a:lvl1pPr>
          </a:lstStyle>
          <a:p>
            <a:fld id="{E8414CBA-67CC-0941-857B-D40B840F37A2}"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7319" r:id="rId1"/>
    <p:sldLayoutId id="2147487320" r:id="rId2"/>
    <p:sldLayoutId id="2147487321" r:id="rId3"/>
    <p:sldLayoutId id="2147487322" r:id="rId4"/>
    <p:sldLayoutId id="2147487323" r:id="rId5"/>
    <p:sldLayoutId id="2147487324" r:id="rId6"/>
    <p:sldLayoutId id="2147487325" r:id="rId7"/>
    <p:sldLayoutId id="2147487326" r:id="rId8"/>
    <p:sldLayoutId id="2147487327" r:id="rId9"/>
    <p:sldLayoutId id="2147487328" r:id="rId10"/>
    <p:sldLayoutId id="2147487329" r:id="rId11"/>
    <p:sldLayoutId id="2147487330" r:id="rId12"/>
    <p:sldLayoutId id="2147487331" r:id="rId13"/>
    <p:sldLayoutId id="2147487332" r:id="rId14"/>
    <p:sldLayoutId id="2147487333" r:id="rId15"/>
    <p:sldLayoutId id="2147487334" r:id="rId16"/>
    <p:sldLayoutId id="2147487335" r:id="rId17"/>
    <p:sldLayoutId id="2147487336" r:id="rId18"/>
    <p:sldLayoutId id="2147487337" r:id="rId19"/>
  </p:sldLayoutIdLst>
  <p:hf hdr="0" dt="0"/>
  <p:txStyles>
    <p:titleStyle>
      <a:lvl1pPr algn="l" defTabSz="914400" rtl="0" eaLnBrk="1" latinLnBrk="0" hangingPunct="1">
        <a:spcBef>
          <a:spcPct val="0"/>
        </a:spcBef>
        <a:buNone/>
        <a:defRPr kumimoji="1" sz="36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00000"/>
        <a:buFont typeface="Wingdings 2" pitchFamily="18" charset="2"/>
        <a:buChar char="¡"/>
        <a:defRPr kumimoji="1"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kumimoji="1"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kumimoji="1"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kumimoji="1"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kumimoji="1"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kumimoji="1"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kumimoji="1"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kumimoji="1"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kumimoji="1" lang="en-US" sz="1800" kern="1200" dirty="0">
          <a:solidFill>
            <a:schemeClr val="tx2"/>
          </a:solidFill>
          <a:latin typeface="+mn-lt"/>
          <a:ea typeface="+mn-ea"/>
          <a:cs typeface="+mn-cs"/>
        </a:defRPr>
      </a:lvl9pPr>
    </p:bodyStyle>
    <p:otherStyle>
      <a:defPPr>
        <a:defRPr/>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6.xml"/><Relationship Id="rId3"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comments" Target="../comments/commen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3.png"/></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24.xml"/><Relationship Id="rId2"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5" Type="http://schemas.openxmlformats.org/officeDocument/2006/relationships/image" Target="../media/image4.jpg"/><Relationship Id="rId1" Type="http://schemas.openxmlformats.org/officeDocument/2006/relationships/slideLayout" Target="../slideLayouts/slideLayout24.xml"/><Relationship Id="rId2" Type="http://schemas.openxmlformats.org/officeDocument/2006/relationships/image" Target="../media/image1.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7.emf"/><Relationship Id="rId3" Type="http://schemas.openxmlformats.org/officeDocument/2006/relationships/image" Target="../media/image18.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9.emf"/><Relationship Id="rId3" Type="http://schemas.openxmlformats.org/officeDocument/2006/relationships/image" Target="../media/image20.e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21.emf"/><Relationship Id="rId3" Type="http://schemas.openxmlformats.org/officeDocument/2006/relationships/image" Target="../media/image22.e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xml"/><Relationship Id="rId3" Type="http://schemas.openxmlformats.org/officeDocument/2006/relationships/image" Target="../media/image6.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hyperlink" Target="https://inboundnavi.jp/"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7.png"/><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4194480" y="5967699"/>
            <a:ext cx="5129189" cy="584776"/>
          </a:xfrm>
          <a:prstGeom prst="rect">
            <a:avLst/>
          </a:prstGeom>
          <a:noFill/>
        </p:spPr>
        <p:txBody>
          <a:bodyPr wrap="square" rtlCol="0">
            <a:spAutoFit/>
          </a:bodyPr>
          <a:lstStyle/>
          <a:p>
            <a:r>
              <a:rPr kumimoji="1" lang="ja-JP" altLang="en-US" sz="1600" dirty="0"/>
              <a:t>拓殖大学　田嶋ゼミナール　</a:t>
            </a:r>
            <a:r>
              <a:rPr kumimoji="1" lang="en-US" altLang="ja-JP" sz="1600" dirty="0"/>
              <a:t>B</a:t>
            </a:r>
            <a:r>
              <a:rPr kumimoji="1" lang="ja-JP" altLang="en-US" sz="1600" dirty="0"/>
              <a:t>班</a:t>
            </a:r>
            <a:endParaRPr kumimoji="1" lang="en-US" altLang="ja-JP" sz="1600" dirty="0"/>
          </a:p>
          <a:p>
            <a:r>
              <a:rPr kumimoji="1" lang="ja-JP" altLang="en-US" sz="1600" dirty="0"/>
              <a:t>亀田 明奈</a:t>
            </a:r>
            <a:r>
              <a:rPr kumimoji="1" lang="ja-JP" altLang="ja-JP" sz="1600" dirty="0"/>
              <a:t>　</a:t>
            </a:r>
            <a:r>
              <a:rPr kumimoji="1" lang="ja-JP" altLang="en-US" sz="1600" dirty="0"/>
              <a:t>斎藤</a:t>
            </a:r>
            <a:r>
              <a:rPr kumimoji="1" lang="en-US" altLang="ja-JP" sz="1600" dirty="0"/>
              <a:t> </a:t>
            </a:r>
            <a:r>
              <a:rPr kumimoji="1" lang="ja-JP" altLang="en-US" sz="1600" dirty="0"/>
              <a:t>雅朗</a:t>
            </a:r>
            <a:r>
              <a:rPr kumimoji="1" lang="ja-JP" altLang="ja-JP" sz="1600" dirty="0"/>
              <a:t>　</a:t>
            </a:r>
            <a:r>
              <a:rPr kumimoji="1" lang="ja-JP" altLang="en-US" sz="1600" dirty="0"/>
              <a:t>新鎧</a:t>
            </a:r>
            <a:r>
              <a:rPr kumimoji="1" lang="en-US" altLang="ja-JP" sz="1600" dirty="0"/>
              <a:t> </a:t>
            </a:r>
            <a:r>
              <a:rPr kumimoji="1" lang="ja-JP" altLang="en-US" sz="1600" dirty="0"/>
              <a:t>潤貴　野崎</a:t>
            </a:r>
            <a:r>
              <a:rPr kumimoji="1" lang="en-US" altLang="ja-JP" sz="1600" dirty="0"/>
              <a:t> </a:t>
            </a:r>
            <a:r>
              <a:rPr kumimoji="1" lang="ja-JP" altLang="en-US" sz="1600" dirty="0"/>
              <a:t>大</a:t>
            </a:r>
          </a:p>
        </p:txBody>
      </p:sp>
      <p:sp>
        <p:nvSpPr>
          <p:cNvPr id="4" name="テキスト ボックス 3"/>
          <p:cNvSpPr txBox="1"/>
          <p:nvPr/>
        </p:nvSpPr>
        <p:spPr>
          <a:xfrm>
            <a:off x="3281662" y="344299"/>
            <a:ext cx="5525540" cy="1629164"/>
          </a:xfrm>
          <a:prstGeom prst="rect">
            <a:avLst/>
          </a:prstGeom>
          <a:noFill/>
        </p:spPr>
        <p:txBody>
          <a:bodyPr wrap="square" rtlCol="0">
            <a:spAutoFit/>
          </a:bodyPr>
          <a:lstStyle/>
          <a:p>
            <a:pPr>
              <a:lnSpc>
                <a:spcPct val="120000"/>
              </a:lnSpc>
            </a:pPr>
            <a:r>
              <a:rPr kumimoji="1" lang="ja-JP" altLang="en-US" sz="2800" b="1" dirty="0" smtClean="0">
                <a:solidFill>
                  <a:schemeClr val="bg1"/>
                </a:solidFill>
                <a:latin typeface="HGP明朝E"/>
                <a:ea typeface="HGP明朝E"/>
                <a:cs typeface="HGP明朝E"/>
              </a:rPr>
              <a:t>クールジャパンにおける</a:t>
            </a:r>
            <a:endParaRPr kumimoji="1" lang="en-US" altLang="ja-JP" sz="2800" b="1" dirty="0" smtClean="0">
              <a:solidFill>
                <a:schemeClr val="bg1"/>
              </a:solidFill>
              <a:latin typeface="HGP明朝E"/>
              <a:ea typeface="HGP明朝E"/>
              <a:cs typeface="HGP明朝E"/>
            </a:endParaRPr>
          </a:p>
          <a:p>
            <a:pPr>
              <a:lnSpc>
                <a:spcPct val="120000"/>
              </a:lnSpc>
            </a:pPr>
            <a:r>
              <a:rPr kumimoji="1" lang="ja-JP" altLang="en-US" sz="2800" b="1" dirty="0" smtClean="0">
                <a:solidFill>
                  <a:schemeClr val="bg1"/>
                </a:solidFill>
                <a:latin typeface="HGP明朝E"/>
                <a:ea typeface="HGP明朝E"/>
                <a:cs typeface="HGP明朝E"/>
              </a:rPr>
              <a:t>ポップカルチャーが訪日外国人の</a:t>
            </a:r>
            <a:endParaRPr kumimoji="1" lang="en-US" altLang="ja-JP" sz="2800" b="1" dirty="0">
              <a:solidFill>
                <a:schemeClr val="bg1"/>
              </a:solidFill>
              <a:latin typeface="HGP明朝E"/>
              <a:ea typeface="HGP明朝E"/>
              <a:cs typeface="HGP明朝E"/>
            </a:endParaRPr>
          </a:p>
          <a:p>
            <a:pPr>
              <a:lnSpc>
                <a:spcPct val="120000"/>
              </a:lnSpc>
            </a:pPr>
            <a:r>
              <a:rPr kumimoji="1" lang="ja-JP" altLang="en-US" sz="2800" b="1" dirty="0" smtClean="0">
                <a:solidFill>
                  <a:schemeClr val="bg1"/>
                </a:solidFill>
                <a:latin typeface="HGP明朝E"/>
                <a:ea typeface="HGP明朝E"/>
                <a:cs typeface="HGP明朝E"/>
              </a:rPr>
              <a:t>行動に与える影響</a:t>
            </a:r>
            <a:endParaRPr kumimoji="1" lang="ja-JP" altLang="en-US" sz="2800" b="1" dirty="0">
              <a:solidFill>
                <a:schemeClr val="bg1"/>
              </a:solidFill>
              <a:latin typeface="HGP明朝E"/>
              <a:ea typeface="HGP明朝E"/>
              <a:cs typeface="HGP明朝E"/>
            </a:endParaRPr>
          </a:p>
        </p:txBody>
      </p:sp>
    </p:spTree>
    <p:extLst>
      <p:ext uri="{BB962C8B-B14F-4D97-AF65-F5344CB8AC3E}">
        <p14:creationId xmlns:p14="http://schemas.microsoft.com/office/powerpoint/2010/main" val="21560627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10</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現状分析</a:t>
            </a:r>
            <a:endParaRPr kumimoji="1" lang="ja-JP" altLang="en-US" sz="1200" dirty="0"/>
          </a:p>
        </p:txBody>
      </p:sp>
      <p:sp>
        <p:nvSpPr>
          <p:cNvPr id="2" name="テキスト ボックス 1"/>
          <p:cNvSpPr txBox="1"/>
          <p:nvPr/>
        </p:nvSpPr>
        <p:spPr>
          <a:xfrm>
            <a:off x="458533" y="495308"/>
            <a:ext cx="5430468" cy="461665"/>
          </a:xfrm>
          <a:prstGeom prst="rect">
            <a:avLst/>
          </a:prstGeom>
          <a:noFill/>
        </p:spPr>
        <p:txBody>
          <a:bodyPr wrap="square" rtlCol="0">
            <a:spAutoFit/>
          </a:bodyPr>
          <a:lstStyle/>
          <a:p>
            <a:r>
              <a:rPr kumimoji="1" lang="ja-JP" altLang="en-US" sz="2400" dirty="0" smtClean="0"/>
              <a:t>事例紹介１ </a:t>
            </a:r>
            <a:r>
              <a:rPr kumimoji="1" lang="en-US" altLang="ja-JP" sz="2400" dirty="0" smtClean="0"/>
              <a:t>Japan Expo</a:t>
            </a:r>
            <a:endParaRPr kumimoji="1" lang="ja-JP" altLang="en-US" sz="2400" dirty="0"/>
          </a:p>
        </p:txBody>
      </p:sp>
      <p:sp>
        <p:nvSpPr>
          <p:cNvPr id="6" name="テキスト ボックス 5"/>
          <p:cNvSpPr txBox="1"/>
          <p:nvPr/>
        </p:nvSpPr>
        <p:spPr>
          <a:xfrm>
            <a:off x="5274982" y="1465459"/>
            <a:ext cx="614019" cy="369332"/>
          </a:xfrm>
          <a:prstGeom prst="rect">
            <a:avLst/>
          </a:prstGeom>
          <a:noFill/>
        </p:spPr>
        <p:txBody>
          <a:bodyPr wrap="square" rtlCol="0">
            <a:spAutoFit/>
          </a:bodyPr>
          <a:lstStyle/>
          <a:p>
            <a:endParaRPr kumimoji="1" lang="ja-JP" altLang="en-US" dirty="0"/>
          </a:p>
        </p:txBody>
      </p:sp>
      <p:sp>
        <p:nvSpPr>
          <p:cNvPr id="7" name="正方形/長方形 6"/>
          <p:cNvSpPr/>
          <p:nvPr/>
        </p:nvSpPr>
        <p:spPr>
          <a:xfrm>
            <a:off x="4753414" y="947460"/>
            <a:ext cx="4009586" cy="4514056"/>
          </a:xfrm>
          <a:prstGeom prst="rect">
            <a:avLst/>
          </a:prstGeom>
        </p:spPr>
        <p:txBody>
          <a:bodyPr wrap="square">
            <a:spAutoFit/>
          </a:bodyPr>
          <a:lstStyle/>
          <a:p>
            <a:pPr>
              <a:lnSpc>
                <a:spcPct val="120000"/>
              </a:lnSpc>
            </a:pPr>
            <a:r>
              <a:rPr lang="en-US" altLang="ja-JP" sz="2000" dirty="0"/>
              <a:t>Japan Expo </a:t>
            </a:r>
            <a:r>
              <a:rPr lang="ja-JP" altLang="en-US" sz="2000" dirty="0"/>
              <a:t>には、日本</a:t>
            </a:r>
            <a:r>
              <a:rPr lang="ja-JP" altLang="en-US" sz="2000" dirty="0" smtClean="0"/>
              <a:t>と日本</a:t>
            </a:r>
            <a:r>
              <a:rPr lang="ja-JP" altLang="en-US" sz="2000" dirty="0"/>
              <a:t>文化に恋する人たちが一堂に会します。マンガ、武道、ビデオゲーム、民芸、</a:t>
            </a:r>
            <a:r>
              <a:rPr lang="en-US" altLang="ja-JP" sz="2000" dirty="0"/>
              <a:t>J-POP</a:t>
            </a:r>
            <a:r>
              <a:rPr lang="ja-JP" altLang="en-US" sz="2000" dirty="0"/>
              <a:t>から伝統音楽までをカバーし、日本文化に関心を寄せる人にとっては見逃せない</a:t>
            </a:r>
            <a:r>
              <a:rPr lang="ja-JP" altLang="en-US" sz="2000" dirty="0" smtClean="0"/>
              <a:t>祭典である。</a:t>
            </a:r>
            <a:endParaRPr lang="en-US" altLang="ja-JP" sz="2000" dirty="0" smtClean="0"/>
          </a:p>
          <a:p>
            <a:pPr>
              <a:lnSpc>
                <a:spcPct val="120000"/>
              </a:lnSpc>
            </a:pPr>
            <a:r>
              <a:rPr lang="ja-JP" altLang="en-US" sz="2000" dirty="0" smtClean="0">
                <a:solidFill>
                  <a:prstClr val="black"/>
                </a:solidFill>
                <a:latin typeface="Helvetica"/>
              </a:rPr>
              <a:t>今年行われた</a:t>
            </a:r>
            <a:r>
              <a:rPr lang="en-US" altLang="ja-JP" sz="2000" dirty="0" smtClean="0">
                <a:solidFill>
                  <a:prstClr val="black"/>
                </a:solidFill>
                <a:latin typeface="Helvetica"/>
              </a:rPr>
              <a:t>Japan Expo2016</a:t>
            </a:r>
            <a:r>
              <a:rPr lang="ja-JP" altLang="en-US" sz="2000" dirty="0" smtClean="0">
                <a:solidFill>
                  <a:prstClr val="black"/>
                </a:solidFill>
                <a:latin typeface="Helvetica"/>
              </a:rPr>
              <a:t>では過去</a:t>
            </a:r>
            <a:r>
              <a:rPr lang="ja-JP" altLang="en-US" sz="2000" dirty="0">
                <a:solidFill>
                  <a:prstClr val="black"/>
                </a:solidFill>
                <a:latin typeface="Helvetica"/>
              </a:rPr>
              <a:t>最高レベルの</a:t>
            </a:r>
            <a:r>
              <a:rPr lang="en-US" altLang="ja-JP" sz="2000" dirty="0">
                <a:solidFill>
                  <a:prstClr val="black"/>
                </a:solidFill>
                <a:latin typeface="Helvetica"/>
              </a:rPr>
              <a:t>25</a:t>
            </a:r>
            <a:r>
              <a:rPr lang="ja-JP" altLang="en-US" sz="2000" dirty="0">
                <a:solidFill>
                  <a:prstClr val="black"/>
                </a:solidFill>
                <a:latin typeface="Helvetica"/>
              </a:rPr>
              <a:t>万人が来場したとされ、日本文化やポップカルチャーへの</a:t>
            </a:r>
            <a:r>
              <a:rPr lang="ja-JP" altLang="en-US" sz="2000" dirty="0" smtClean="0">
                <a:solidFill>
                  <a:prstClr val="black"/>
                </a:solidFill>
                <a:latin typeface="Helvetica"/>
              </a:rPr>
              <a:t>関心が非常に高いと言える。</a:t>
            </a:r>
            <a:endParaRPr lang="en-US" altLang="ja-JP" sz="2000" dirty="0" smtClean="0"/>
          </a:p>
        </p:txBody>
      </p:sp>
    </p:spTree>
    <p:extLst>
      <p:ext uri="{BB962C8B-B14F-4D97-AF65-F5344CB8AC3E}">
        <p14:creationId xmlns:p14="http://schemas.microsoft.com/office/powerpoint/2010/main" val="228063270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11</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現状分析</a:t>
            </a:r>
            <a:endParaRPr kumimoji="1" lang="ja-JP" altLang="en-US" sz="1200" dirty="0"/>
          </a:p>
        </p:txBody>
      </p:sp>
      <p:sp>
        <p:nvSpPr>
          <p:cNvPr id="2" name="テキスト ボックス 1"/>
          <p:cNvSpPr txBox="1"/>
          <p:nvPr/>
        </p:nvSpPr>
        <p:spPr>
          <a:xfrm>
            <a:off x="458533" y="495308"/>
            <a:ext cx="5570018" cy="461665"/>
          </a:xfrm>
          <a:prstGeom prst="rect">
            <a:avLst/>
          </a:prstGeom>
          <a:noFill/>
        </p:spPr>
        <p:txBody>
          <a:bodyPr wrap="square" rtlCol="0">
            <a:spAutoFit/>
          </a:bodyPr>
          <a:lstStyle/>
          <a:p>
            <a:r>
              <a:rPr kumimoji="1" lang="ja-JP" altLang="en-US" sz="2400" dirty="0" smtClean="0"/>
              <a:t>事例紹介２</a:t>
            </a:r>
            <a:r>
              <a:rPr kumimoji="1" lang="en-US" altLang="ja-JP" sz="2400" dirty="0" smtClean="0"/>
              <a:t> New York Comic Con</a:t>
            </a:r>
            <a:r>
              <a:rPr kumimoji="1" lang="ja-JP" altLang="en-US" sz="2400" dirty="0" smtClean="0"/>
              <a:t> </a:t>
            </a:r>
            <a:endParaRPr kumimoji="1" lang="ja-JP" altLang="en-US" sz="2400" dirty="0"/>
          </a:p>
        </p:txBody>
      </p:sp>
      <p:sp>
        <p:nvSpPr>
          <p:cNvPr id="6" name="テキスト ボックス 5"/>
          <p:cNvSpPr txBox="1"/>
          <p:nvPr/>
        </p:nvSpPr>
        <p:spPr>
          <a:xfrm>
            <a:off x="5274982" y="1465459"/>
            <a:ext cx="614019" cy="369332"/>
          </a:xfrm>
          <a:prstGeom prst="rect">
            <a:avLst/>
          </a:prstGeom>
          <a:noFill/>
        </p:spPr>
        <p:txBody>
          <a:bodyPr wrap="square" rtlCol="0">
            <a:spAutoFit/>
          </a:bodyPr>
          <a:lstStyle/>
          <a:p>
            <a:endParaRPr kumimoji="1" lang="ja-JP" altLang="en-US" dirty="0"/>
          </a:p>
        </p:txBody>
      </p:sp>
      <p:sp>
        <p:nvSpPr>
          <p:cNvPr id="9" name="テキスト ボックス 8"/>
          <p:cNvSpPr txBox="1"/>
          <p:nvPr/>
        </p:nvSpPr>
        <p:spPr>
          <a:xfrm>
            <a:off x="5144697" y="1284021"/>
            <a:ext cx="3618303" cy="2631490"/>
          </a:xfrm>
          <a:prstGeom prst="rect">
            <a:avLst/>
          </a:prstGeom>
          <a:noFill/>
        </p:spPr>
        <p:txBody>
          <a:bodyPr wrap="square" rtlCol="0">
            <a:spAutoFit/>
          </a:bodyPr>
          <a:lstStyle/>
          <a:p>
            <a:pPr>
              <a:lnSpc>
                <a:spcPct val="120000"/>
              </a:lnSpc>
            </a:pPr>
            <a:r>
              <a:rPr kumimoji="1" lang="ja-JP" altLang="en-US" sz="2000" dirty="0" smtClean="0">
                <a:latin typeface="+mn-ea"/>
              </a:rPr>
              <a:t>ニューヨークのマンハッタンにて、</a:t>
            </a:r>
            <a:r>
              <a:rPr kumimoji="1" lang="en-US" altLang="ja-JP" sz="2000" dirty="0" smtClean="0">
                <a:latin typeface="+mn-ea"/>
              </a:rPr>
              <a:t>2006</a:t>
            </a:r>
            <a:r>
              <a:rPr kumimoji="1" lang="ja-JP" altLang="en-US" sz="2000" dirty="0" smtClean="0">
                <a:latin typeface="+mn-ea"/>
              </a:rPr>
              <a:t>年以来毎年開催されている、ポップカルチャーの巨大イベントである。こちらも来場者数が昨年度を上回り史上最高記録を達成した。</a:t>
            </a:r>
            <a:endParaRPr kumimoji="1" lang="en-US" altLang="ja-JP" sz="2000" dirty="0" smtClean="0">
              <a:latin typeface="+mn-ea"/>
            </a:endParaRPr>
          </a:p>
          <a:p>
            <a:pPr>
              <a:lnSpc>
                <a:spcPct val="120000"/>
              </a:lnSpc>
            </a:pPr>
            <a:endParaRPr kumimoji="1" lang="ja-JP" altLang="en-US" dirty="0"/>
          </a:p>
        </p:txBody>
      </p:sp>
    </p:spTree>
    <p:extLst>
      <p:ext uri="{BB962C8B-B14F-4D97-AF65-F5344CB8AC3E}">
        <p14:creationId xmlns:p14="http://schemas.microsoft.com/office/powerpoint/2010/main" val="305571683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12</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現状分析</a:t>
            </a:r>
            <a:endParaRPr kumimoji="1" lang="ja-JP" altLang="en-US" sz="1200" dirty="0"/>
          </a:p>
        </p:txBody>
      </p:sp>
      <p:sp>
        <p:nvSpPr>
          <p:cNvPr id="2" name="テキスト ボックス 1"/>
          <p:cNvSpPr txBox="1"/>
          <p:nvPr/>
        </p:nvSpPr>
        <p:spPr>
          <a:xfrm>
            <a:off x="458533" y="495308"/>
            <a:ext cx="5570018" cy="461665"/>
          </a:xfrm>
          <a:prstGeom prst="rect">
            <a:avLst/>
          </a:prstGeom>
          <a:noFill/>
        </p:spPr>
        <p:txBody>
          <a:bodyPr wrap="square" rtlCol="0">
            <a:spAutoFit/>
          </a:bodyPr>
          <a:lstStyle/>
          <a:p>
            <a:r>
              <a:rPr kumimoji="1" lang="ja-JP" altLang="en-US" sz="2400" dirty="0" smtClean="0"/>
              <a:t>事例紹介３</a:t>
            </a:r>
            <a:r>
              <a:rPr kumimoji="1" lang="en-US" altLang="ja-JP" sz="2400" dirty="0"/>
              <a:t> Anime Festival Asia</a:t>
            </a:r>
            <a:endParaRPr kumimoji="1" lang="en-US" altLang="ja-JP" sz="2400" dirty="0" smtClean="0"/>
          </a:p>
        </p:txBody>
      </p:sp>
      <p:sp>
        <p:nvSpPr>
          <p:cNvPr id="6" name="テキスト ボックス 5"/>
          <p:cNvSpPr txBox="1"/>
          <p:nvPr/>
        </p:nvSpPr>
        <p:spPr>
          <a:xfrm>
            <a:off x="5386622" y="956973"/>
            <a:ext cx="3195690" cy="3975448"/>
          </a:xfrm>
          <a:prstGeom prst="rect">
            <a:avLst/>
          </a:prstGeom>
          <a:noFill/>
        </p:spPr>
        <p:txBody>
          <a:bodyPr wrap="square" rtlCol="0">
            <a:spAutoFit/>
          </a:bodyPr>
          <a:lstStyle/>
          <a:p>
            <a:pPr>
              <a:lnSpc>
                <a:spcPct val="90000"/>
              </a:lnSpc>
            </a:pPr>
            <a:r>
              <a:rPr kumimoji="1" lang="en-US" altLang="ja-JP" sz="2000" dirty="0" smtClean="0"/>
              <a:t>AFA </a:t>
            </a:r>
            <a:r>
              <a:rPr kumimoji="1" lang="ja-JP" altLang="en-US" sz="2000" dirty="0"/>
              <a:t>は、アニメを中心とした日本の最新</a:t>
            </a:r>
            <a:r>
              <a:rPr kumimoji="1" lang="ja-JP" altLang="en-US" sz="2000" dirty="0" smtClean="0"/>
              <a:t>ポップカルチャー</a:t>
            </a:r>
            <a:r>
              <a:rPr kumimoji="1" lang="ja-JP" altLang="en-US" sz="2000" dirty="0"/>
              <a:t>を広く紹介する東南アジア最大規模の</a:t>
            </a:r>
            <a:r>
              <a:rPr kumimoji="1" lang="ja-JP" altLang="en-US" sz="2000" dirty="0" smtClean="0"/>
              <a:t>イベント。 </a:t>
            </a:r>
            <a:r>
              <a:rPr kumimoji="1" lang="en-US" altLang="ja-JP" sz="2000" dirty="0" smtClean="0"/>
              <a:t>2015</a:t>
            </a:r>
            <a:r>
              <a:rPr kumimoji="1" lang="ja-JP" altLang="en-US" sz="2000" dirty="0" smtClean="0"/>
              <a:t>年インドネシア</a:t>
            </a:r>
            <a:r>
              <a:rPr kumimoji="1" lang="ja-JP" altLang="en-US" sz="2000" dirty="0"/>
              <a:t>のジャカルタで開催した </a:t>
            </a:r>
            <a:r>
              <a:rPr kumimoji="1" lang="en-US" altLang="ja-JP" sz="2000" dirty="0"/>
              <a:t>AFA </a:t>
            </a:r>
            <a:r>
              <a:rPr kumimoji="1" lang="ja-JP" altLang="en-US" sz="2000" dirty="0"/>
              <a:t>インドネシアは約 </a:t>
            </a:r>
            <a:r>
              <a:rPr kumimoji="1" lang="en-US" altLang="ja-JP" sz="2000" dirty="0"/>
              <a:t>6 </a:t>
            </a:r>
            <a:r>
              <a:rPr kumimoji="1" lang="ja-JP" altLang="en-US" sz="2000" dirty="0"/>
              <a:t>万人、</a:t>
            </a:r>
            <a:r>
              <a:rPr kumimoji="1" lang="en-US" altLang="ja-JP" sz="2000" dirty="0"/>
              <a:t>AFA </a:t>
            </a:r>
            <a:r>
              <a:rPr kumimoji="1" lang="ja-JP" altLang="en-US" sz="2000" dirty="0" smtClean="0"/>
              <a:t>シンガポール</a:t>
            </a:r>
            <a:r>
              <a:rPr kumimoji="1" lang="ja-JP" altLang="en-US" sz="2000" dirty="0"/>
              <a:t>には約 </a:t>
            </a:r>
            <a:r>
              <a:rPr kumimoji="1" lang="en-US" altLang="ja-JP" sz="2000" dirty="0"/>
              <a:t>9 </a:t>
            </a:r>
            <a:r>
              <a:rPr kumimoji="1" lang="ja-JP" altLang="en-US" sz="2000" dirty="0"/>
              <a:t>万人が、東南アジア諸国や日本から来場した。また</a:t>
            </a:r>
            <a:r>
              <a:rPr kumimoji="1" lang="ja-JP" altLang="en-US" sz="2000" dirty="0" smtClean="0"/>
              <a:t>、昨年 </a:t>
            </a:r>
            <a:r>
              <a:rPr kumimoji="1" lang="en-US" altLang="ja-JP" sz="2000" dirty="0"/>
              <a:t>8 </a:t>
            </a:r>
            <a:r>
              <a:rPr kumimoji="1" lang="ja-JP" altLang="en-US" sz="2000" dirty="0"/>
              <a:t>月に</a:t>
            </a:r>
            <a:r>
              <a:rPr kumimoji="1" lang="ja-JP" altLang="en-US" sz="2000" dirty="0" smtClean="0"/>
              <a:t>行われた </a:t>
            </a:r>
            <a:r>
              <a:rPr kumimoji="1" lang="en-US" altLang="ja-JP" sz="2000" dirty="0"/>
              <a:t>AFA </a:t>
            </a:r>
            <a:r>
              <a:rPr kumimoji="1" lang="ja-JP" altLang="en-US" sz="2000" dirty="0"/>
              <a:t>タイでは </a:t>
            </a:r>
            <a:r>
              <a:rPr kumimoji="1" lang="en-US" altLang="ja-JP" sz="2000" dirty="0"/>
              <a:t>55,000 </a:t>
            </a:r>
            <a:r>
              <a:rPr kumimoji="1" lang="ja-JP" altLang="en-US" sz="2000" dirty="0"/>
              <a:t>人の来場者を記録。</a:t>
            </a:r>
            <a:endParaRPr kumimoji="1" lang="ja-JP" altLang="en-US" dirty="0"/>
          </a:p>
        </p:txBody>
      </p:sp>
      <p:pic>
        <p:nvPicPr>
          <p:cNvPr id="14" name="図 13" descr="AFA.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135432" y="4803641"/>
            <a:ext cx="3253400" cy="1550787"/>
          </a:xfrm>
          <a:prstGeom prst="rect">
            <a:avLst/>
          </a:prstGeom>
        </p:spPr>
      </p:pic>
    </p:spTree>
    <p:extLst>
      <p:ext uri="{BB962C8B-B14F-4D97-AF65-F5344CB8AC3E}">
        <p14:creationId xmlns:p14="http://schemas.microsoft.com/office/powerpoint/2010/main" val="111610616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13</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現状分析</a:t>
            </a:r>
            <a:endParaRPr kumimoji="1" lang="ja-JP" altLang="en-US" sz="1200" dirty="0"/>
          </a:p>
        </p:txBody>
      </p:sp>
      <p:sp>
        <p:nvSpPr>
          <p:cNvPr id="8" name="テキスト ボックス 7"/>
          <p:cNvSpPr txBox="1"/>
          <p:nvPr/>
        </p:nvSpPr>
        <p:spPr>
          <a:xfrm>
            <a:off x="516335" y="698617"/>
            <a:ext cx="2539806" cy="830997"/>
          </a:xfrm>
          <a:prstGeom prst="rect">
            <a:avLst/>
          </a:prstGeom>
          <a:noFill/>
        </p:spPr>
        <p:txBody>
          <a:bodyPr wrap="square" rtlCol="0">
            <a:spAutoFit/>
          </a:bodyPr>
          <a:lstStyle/>
          <a:p>
            <a:r>
              <a:rPr kumimoji="1" lang="ja-JP" altLang="en-US" sz="2400" dirty="0" smtClean="0"/>
              <a:t>＃</a:t>
            </a:r>
            <a:r>
              <a:rPr kumimoji="1" lang="en-US" altLang="ja-JP" sz="2400" dirty="0" smtClean="0"/>
              <a:t>(</a:t>
            </a:r>
            <a:r>
              <a:rPr kumimoji="1" lang="ja-JP" altLang="en-US" sz="2400" dirty="0" smtClean="0"/>
              <a:t>ハッシュタグ</a:t>
            </a:r>
            <a:r>
              <a:rPr kumimoji="1" lang="en-US" altLang="ja-JP" sz="2400" dirty="0" smtClean="0"/>
              <a:t>)</a:t>
            </a:r>
            <a:r>
              <a:rPr kumimoji="1" lang="ja-JP" altLang="en-US" sz="2400" dirty="0" smtClean="0"/>
              <a:t>による投稿</a:t>
            </a:r>
            <a:endParaRPr kumimoji="1" lang="ja-JP" altLang="en-US" sz="2400" dirty="0"/>
          </a:p>
        </p:txBody>
      </p:sp>
      <p:sp>
        <p:nvSpPr>
          <p:cNvPr id="10" name="正方形/長方形 9"/>
          <p:cNvSpPr/>
          <p:nvPr/>
        </p:nvSpPr>
        <p:spPr>
          <a:xfrm>
            <a:off x="683794" y="3140270"/>
            <a:ext cx="1674597" cy="195394"/>
          </a:xfrm>
          <a:prstGeom prst="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1" name="正方形/長方形 10"/>
          <p:cNvSpPr/>
          <p:nvPr/>
        </p:nvSpPr>
        <p:spPr>
          <a:xfrm>
            <a:off x="5442442" y="3752117"/>
            <a:ext cx="1296708" cy="238390"/>
          </a:xfrm>
          <a:prstGeom prst="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3" name="正方形/長方形 12"/>
          <p:cNvSpPr/>
          <p:nvPr/>
        </p:nvSpPr>
        <p:spPr>
          <a:xfrm>
            <a:off x="4842378" y="3042573"/>
            <a:ext cx="926024" cy="195394"/>
          </a:xfrm>
          <a:prstGeom prst="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23978863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14</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現状分析</a:t>
            </a:r>
            <a:endParaRPr kumimoji="1" lang="ja-JP" altLang="en-US" sz="1200" dirty="0"/>
          </a:p>
        </p:txBody>
      </p:sp>
      <p:sp>
        <p:nvSpPr>
          <p:cNvPr id="2" name="テキスト ボックス 1"/>
          <p:cNvSpPr txBox="1"/>
          <p:nvPr/>
        </p:nvSpPr>
        <p:spPr>
          <a:xfrm>
            <a:off x="423754" y="467396"/>
            <a:ext cx="2569824" cy="461665"/>
          </a:xfrm>
          <a:prstGeom prst="rect">
            <a:avLst/>
          </a:prstGeom>
          <a:noFill/>
        </p:spPr>
        <p:txBody>
          <a:bodyPr wrap="square" rtlCol="0">
            <a:spAutoFit/>
          </a:bodyPr>
          <a:lstStyle/>
          <a:p>
            <a:r>
              <a:rPr kumimoji="1" lang="ja-JP" altLang="en-US" sz="2400" dirty="0" smtClean="0"/>
              <a:t>世界の</a:t>
            </a:r>
            <a:r>
              <a:rPr kumimoji="1" lang="en-US" altLang="ja-JP" sz="2400" dirty="0" smtClean="0"/>
              <a:t>SNS</a:t>
            </a:r>
            <a:r>
              <a:rPr kumimoji="1" lang="ja-JP" altLang="en-US" sz="2400" dirty="0" smtClean="0"/>
              <a:t>使用率</a:t>
            </a:r>
            <a:endParaRPr kumimoji="1" lang="ja-JP" altLang="en-US" sz="2400" dirty="0"/>
          </a:p>
        </p:txBody>
      </p:sp>
      <p:sp>
        <p:nvSpPr>
          <p:cNvPr id="6" name="テキスト ボックス 5"/>
          <p:cNvSpPr txBox="1"/>
          <p:nvPr/>
        </p:nvSpPr>
        <p:spPr>
          <a:xfrm>
            <a:off x="5512216" y="1521286"/>
            <a:ext cx="3111961" cy="1795363"/>
          </a:xfrm>
          <a:prstGeom prst="rect">
            <a:avLst/>
          </a:prstGeom>
          <a:noFill/>
        </p:spPr>
        <p:txBody>
          <a:bodyPr wrap="square" rtlCol="0">
            <a:spAutoFit/>
          </a:bodyPr>
          <a:lstStyle/>
          <a:p>
            <a:pPr>
              <a:lnSpc>
                <a:spcPct val="140000"/>
              </a:lnSpc>
            </a:pPr>
            <a:r>
              <a:rPr kumimoji="1" lang="ja-JP" altLang="en-US" sz="2000" dirty="0" smtClean="0"/>
              <a:t>世界の</a:t>
            </a:r>
            <a:r>
              <a:rPr kumimoji="1" lang="en-US" altLang="ja-JP" sz="2000" dirty="0" smtClean="0"/>
              <a:t>SNS</a:t>
            </a:r>
            <a:r>
              <a:rPr kumimoji="1" lang="ja-JP" altLang="en-US" sz="2000" dirty="0" smtClean="0"/>
              <a:t>利用を見てみるとある国を除いては多数の国で使用率が高いと言える。</a:t>
            </a:r>
            <a:endParaRPr kumimoji="1" lang="ja-JP" altLang="en-US" sz="2000" dirty="0"/>
          </a:p>
        </p:txBody>
      </p:sp>
      <p:sp>
        <p:nvSpPr>
          <p:cNvPr id="7" name="正方形/長方形 6"/>
          <p:cNvSpPr/>
          <p:nvPr/>
        </p:nvSpPr>
        <p:spPr>
          <a:xfrm>
            <a:off x="556217" y="6274258"/>
            <a:ext cx="5786366" cy="261610"/>
          </a:xfrm>
          <a:prstGeom prst="rect">
            <a:avLst/>
          </a:prstGeom>
        </p:spPr>
        <p:txBody>
          <a:bodyPr wrap="square">
            <a:spAutoFit/>
          </a:bodyPr>
          <a:lstStyle/>
          <a:p>
            <a:r>
              <a:rPr lang="en-US" altLang="ja-JP" sz="1100" dirty="0"/>
              <a:t>http://</a:t>
            </a:r>
            <a:r>
              <a:rPr lang="en-US" altLang="ja-JP" sz="1100" dirty="0" err="1"/>
              <a:t>www.actzero.jp</a:t>
            </a:r>
            <a:r>
              <a:rPr lang="en-US" altLang="ja-JP" sz="1100" dirty="0"/>
              <a:t>/social/report-16114.html</a:t>
            </a:r>
            <a:endParaRPr lang="ja-JP" altLang="en-US" sz="1100" dirty="0"/>
          </a:p>
        </p:txBody>
      </p:sp>
    </p:spTree>
    <p:extLst>
      <p:ext uri="{BB962C8B-B14F-4D97-AF65-F5344CB8AC3E}">
        <p14:creationId xmlns:p14="http://schemas.microsoft.com/office/powerpoint/2010/main" val="123978863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15</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現状分析</a:t>
            </a:r>
            <a:endParaRPr kumimoji="1" lang="ja-JP" altLang="en-US" sz="1200" dirty="0"/>
          </a:p>
        </p:txBody>
      </p:sp>
      <p:sp>
        <p:nvSpPr>
          <p:cNvPr id="2" name="テキスト ボックス 1"/>
          <p:cNvSpPr txBox="1"/>
          <p:nvPr/>
        </p:nvSpPr>
        <p:spPr>
          <a:xfrm>
            <a:off x="3675918" y="914998"/>
            <a:ext cx="1697518" cy="523220"/>
          </a:xfrm>
          <a:prstGeom prst="rect">
            <a:avLst/>
          </a:prstGeom>
          <a:noFill/>
        </p:spPr>
        <p:txBody>
          <a:bodyPr wrap="square" rtlCol="0">
            <a:spAutoFit/>
          </a:bodyPr>
          <a:lstStyle/>
          <a:p>
            <a:r>
              <a:rPr kumimoji="1" lang="ja-JP" altLang="en-US" sz="2800" dirty="0" smtClean="0"/>
              <a:t>問題意識</a:t>
            </a:r>
            <a:endParaRPr kumimoji="1" lang="ja-JP" altLang="en-US" sz="2800" dirty="0"/>
          </a:p>
        </p:txBody>
      </p:sp>
      <p:sp>
        <p:nvSpPr>
          <p:cNvPr id="3" name="テキスト ボックス 2"/>
          <p:cNvSpPr txBox="1"/>
          <p:nvPr/>
        </p:nvSpPr>
        <p:spPr>
          <a:xfrm>
            <a:off x="1379996" y="2167025"/>
            <a:ext cx="6263990" cy="1384995"/>
          </a:xfrm>
          <a:prstGeom prst="rect">
            <a:avLst/>
          </a:prstGeom>
          <a:noFill/>
        </p:spPr>
        <p:txBody>
          <a:bodyPr wrap="square" rtlCol="0">
            <a:spAutoFit/>
          </a:bodyPr>
          <a:lstStyle/>
          <a:p>
            <a:r>
              <a:rPr kumimoji="1" lang="en-US" altLang="ja-JP" sz="2800" dirty="0" smtClean="0"/>
              <a:t>SNS</a:t>
            </a:r>
            <a:r>
              <a:rPr kumimoji="1" lang="ja-JP" altLang="en-US" sz="2800" dirty="0" smtClean="0"/>
              <a:t>発信とポップカルチャーを組み合わせればインバウンド増加に良い関係性が見つけられるのではないか？</a:t>
            </a:r>
            <a:endParaRPr kumimoji="1" lang="ja-JP" altLang="en-US" sz="2800" dirty="0"/>
          </a:p>
        </p:txBody>
      </p:sp>
      <p:sp>
        <p:nvSpPr>
          <p:cNvPr id="8" name="角丸四角形 7"/>
          <p:cNvSpPr/>
          <p:nvPr/>
        </p:nvSpPr>
        <p:spPr>
          <a:xfrm>
            <a:off x="1138730" y="1852947"/>
            <a:ext cx="6986409" cy="2112502"/>
          </a:xfrm>
          <a:prstGeom prst="roundRect">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23978863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16</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研究目的</a:t>
            </a:r>
            <a:endParaRPr kumimoji="1" lang="ja-JP" altLang="en-US" sz="1200" dirty="0"/>
          </a:p>
        </p:txBody>
      </p:sp>
      <p:sp>
        <p:nvSpPr>
          <p:cNvPr id="2" name="テキスト ボックス 1"/>
          <p:cNvSpPr txBox="1"/>
          <p:nvPr/>
        </p:nvSpPr>
        <p:spPr>
          <a:xfrm>
            <a:off x="3431670" y="1062357"/>
            <a:ext cx="2100525" cy="523220"/>
          </a:xfrm>
          <a:prstGeom prst="rect">
            <a:avLst/>
          </a:prstGeom>
          <a:noFill/>
        </p:spPr>
        <p:txBody>
          <a:bodyPr wrap="square" rtlCol="0">
            <a:spAutoFit/>
          </a:bodyPr>
          <a:lstStyle/>
          <a:p>
            <a:r>
              <a:rPr kumimoji="1" lang="ja-JP" altLang="en-US" sz="2800" dirty="0" smtClean="0"/>
              <a:t>研究目的</a:t>
            </a:r>
            <a:endParaRPr kumimoji="1" lang="ja-JP" altLang="en-US" sz="2800" dirty="0"/>
          </a:p>
        </p:txBody>
      </p:sp>
      <p:sp>
        <p:nvSpPr>
          <p:cNvPr id="3" name="テキスト ボックス 2"/>
          <p:cNvSpPr txBox="1"/>
          <p:nvPr/>
        </p:nvSpPr>
        <p:spPr>
          <a:xfrm>
            <a:off x="1355570" y="2723051"/>
            <a:ext cx="7083675" cy="2062103"/>
          </a:xfrm>
          <a:prstGeom prst="rect">
            <a:avLst/>
          </a:prstGeom>
          <a:noFill/>
        </p:spPr>
        <p:txBody>
          <a:bodyPr wrap="square" rtlCol="0">
            <a:spAutoFit/>
          </a:bodyPr>
          <a:lstStyle/>
          <a:p>
            <a:r>
              <a:rPr kumimoji="1" lang="en-US" altLang="ja-JP" sz="3200" dirty="0" smtClean="0"/>
              <a:t>SNS</a:t>
            </a:r>
            <a:r>
              <a:rPr kumimoji="1" lang="ja-JP" altLang="en-US" sz="3200" dirty="0" smtClean="0"/>
              <a:t>で発信することによる</a:t>
            </a:r>
            <a:endParaRPr kumimoji="1" lang="en-US" altLang="ja-JP" sz="3200" dirty="0" smtClean="0"/>
          </a:p>
          <a:p>
            <a:r>
              <a:rPr kumimoji="1" lang="ja-JP" altLang="en-US" sz="3200" dirty="0" smtClean="0"/>
              <a:t>ポップカルチャー目的で集まる外国人の目的や行動パターンを明らかにする。</a:t>
            </a:r>
            <a:endParaRPr kumimoji="1" lang="ja-JP" altLang="en-US" sz="3200" dirty="0"/>
          </a:p>
        </p:txBody>
      </p:sp>
      <p:sp>
        <p:nvSpPr>
          <p:cNvPr id="7" name="角丸四角形 6"/>
          <p:cNvSpPr/>
          <p:nvPr/>
        </p:nvSpPr>
        <p:spPr>
          <a:xfrm>
            <a:off x="1099112" y="2185767"/>
            <a:ext cx="6986409" cy="2740359"/>
          </a:xfrm>
          <a:prstGeom prst="roundRect">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77047070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17</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研究対象</a:t>
            </a:r>
            <a:endParaRPr kumimoji="1" lang="ja-JP" altLang="en-US" sz="1200" dirty="0"/>
          </a:p>
        </p:txBody>
      </p:sp>
      <p:sp>
        <p:nvSpPr>
          <p:cNvPr id="7" name="テキスト ボックス 6"/>
          <p:cNvSpPr txBox="1"/>
          <p:nvPr/>
        </p:nvSpPr>
        <p:spPr>
          <a:xfrm>
            <a:off x="3077513" y="1182614"/>
            <a:ext cx="2503533" cy="523220"/>
          </a:xfrm>
          <a:prstGeom prst="rect">
            <a:avLst/>
          </a:prstGeom>
          <a:noFill/>
        </p:spPr>
        <p:txBody>
          <a:bodyPr wrap="square" rtlCol="0">
            <a:spAutoFit/>
          </a:bodyPr>
          <a:lstStyle/>
          <a:p>
            <a:pPr algn="ctr"/>
            <a:r>
              <a:rPr kumimoji="1" lang="ja-JP" altLang="en-US" sz="2800" dirty="0" smtClean="0"/>
              <a:t>研究対象</a:t>
            </a:r>
            <a:endParaRPr kumimoji="1" lang="ja-JP" altLang="en-US" sz="2800" dirty="0"/>
          </a:p>
        </p:txBody>
      </p:sp>
      <p:grpSp>
        <p:nvGrpSpPr>
          <p:cNvPr id="9" name="図形グループ 8"/>
          <p:cNvGrpSpPr/>
          <p:nvPr/>
        </p:nvGrpSpPr>
        <p:grpSpPr>
          <a:xfrm>
            <a:off x="461737" y="2283456"/>
            <a:ext cx="8301262" cy="2072902"/>
            <a:chOff x="1525171" y="1843860"/>
            <a:chExt cx="5617682" cy="2072902"/>
          </a:xfrm>
        </p:grpSpPr>
        <p:sp>
          <p:nvSpPr>
            <p:cNvPr id="6" name="テキスト ボックス 5"/>
            <p:cNvSpPr txBox="1"/>
            <p:nvPr/>
          </p:nvSpPr>
          <p:spPr>
            <a:xfrm>
              <a:off x="1638420" y="2129144"/>
              <a:ext cx="5333535" cy="1569660"/>
            </a:xfrm>
            <a:prstGeom prst="rect">
              <a:avLst/>
            </a:prstGeom>
            <a:noFill/>
          </p:spPr>
          <p:txBody>
            <a:bodyPr wrap="square" rtlCol="0">
              <a:spAutoFit/>
            </a:bodyPr>
            <a:lstStyle/>
            <a:p>
              <a:pPr algn="ctr"/>
              <a:r>
                <a:rPr kumimoji="1" lang="ja-JP" altLang="en-US" sz="3200" dirty="0" smtClean="0"/>
                <a:t>日常的に</a:t>
              </a:r>
              <a:r>
                <a:rPr kumimoji="1" lang="en-US" altLang="ja-JP" sz="3200" dirty="0" smtClean="0"/>
                <a:t>SNS</a:t>
              </a:r>
              <a:r>
                <a:rPr kumimoji="1" lang="ja-JP" altLang="en-US" sz="3200" dirty="0" smtClean="0"/>
                <a:t>で発信していて</a:t>
              </a:r>
              <a:endParaRPr kumimoji="1" lang="en-US" altLang="ja-JP" sz="3200" dirty="0" smtClean="0"/>
            </a:p>
            <a:p>
              <a:pPr algn="ctr"/>
              <a:r>
                <a:rPr kumimoji="1" lang="ja-JP" altLang="en-US" sz="3200" dirty="0" smtClean="0"/>
                <a:t>ポップカルチャーを目的としている</a:t>
              </a:r>
              <a:endParaRPr kumimoji="1" lang="en-US" altLang="ja-JP" sz="3200" dirty="0" smtClean="0"/>
            </a:p>
            <a:p>
              <a:pPr algn="ctr"/>
              <a:r>
                <a:rPr kumimoji="1" lang="ja-JP" altLang="en-US" sz="3200" dirty="0" smtClean="0"/>
                <a:t>訪日外国人</a:t>
              </a:r>
              <a:endParaRPr kumimoji="1" lang="ja-JP" altLang="en-US" sz="3200" dirty="0"/>
            </a:p>
          </p:txBody>
        </p:sp>
        <p:sp>
          <p:nvSpPr>
            <p:cNvPr id="8" name="角丸四角形 7"/>
            <p:cNvSpPr/>
            <p:nvPr/>
          </p:nvSpPr>
          <p:spPr>
            <a:xfrm>
              <a:off x="1525171" y="1843860"/>
              <a:ext cx="5617682" cy="2072902"/>
            </a:xfrm>
            <a:prstGeom prst="roundRect">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grpSp>
    </p:spTree>
    <p:extLst>
      <p:ext uri="{BB962C8B-B14F-4D97-AF65-F5344CB8AC3E}">
        <p14:creationId xmlns:p14="http://schemas.microsoft.com/office/powerpoint/2010/main" val="33172604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18</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仮説導出</a:t>
            </a:r>
            <a:endParaRPr kumimoji="1" lang="ja-JP" altLang="en-US" sz="1200" dirty="0"/>
          </a:p>
        </p:txBody>
      </p:sp>
      <p:grpSp>
        <p:nvGrpSpPr>
          <p:cNvPr id="6" name="図形グループ 5"/>
          <p:cNvGrpSpPr/>
          <p:nvPr/>
        </p:nvGrpSpPr>
        <p:grpSpPr>
          <a:xfrm>
            <a:off x="761999" y="1052448"/>
            <a:ext cx="7715535" cy="4928474"/>
            <a:chOff x="761999" y="1321090"/>
            <a:chExt cx="7715535" cy="4928474"/>
          </a:xfrm>
        </p:grpSpPr>
        <p:sp>
          <p:nvSpPr>
            <p:cNvPr id="7" name="テキスト ボックス 6"/>
            <p:cNvSpPr txBox="1"/>
            <p:nvPr/>
          </p:nvSpPr>
          <p:spPr>
            <a:xfrm>
              <a:off x="981799" y="1321090"/>
              <a:ext cx="7495735" cy="1200329"/>
            </a:xfrm>
            <a:prstGeom prst="rect">
              <a:avLst/>
            </a:prstGeom>
            <a:noFill/>
          </p:spPr>
          <p:txBody>
            <a:bodyPr wrap="square" rtlCol="0">
              <a:spAutoFit/>
            </a:bodyPr>
            <a:lstStyle/>
            <a:p>
              <a:r>
                <a:rPr kumimoji="1" lang="ja-JP" altLang="en-US" sz="2400" dirty="0"/>
                <a:t>テレビ番組「</a:t>
              </a:r>
              <a:r>
                <a:rPr kumimoji="1" lang="en-US" altLang="ja-JP" sz="2400" dirty="0"/>
                <a:t>You</a:t>
              </a:r>
              <a:r>
                <a:rPr kumimoji="1" lang="ja-JP" altLang="en-US" sz="2400" dirty="0"/>
                <a:t>は何しに日本へ」では、様々な外国人が登場するが、その中でもポップカルチャーを目的として訪日した外国人も多い。</a:t>
              </a:r>
            </a:p>
          </p:txBody>
        </p:sp>
        <p:pic>
          <p:nvPicPr>
            <p:cNvPr id="8" name="図 7" descr="名称未設定.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1999" y="2578127"/>
              <a:ext cx="7494495" cy="3671437"/>
            </a:xfrm>
            <a:prstGeom prst="rect">
              <a:avLst/>
            </a:prstGeom>
          </p:spPr>
        </p:pic>
      </p:grpSp>
    </p:spTree>
    <p:extLst>
      <p:ext uri="{BB962C8B-B14F-4D97-AF65-F5344CB8AC3E}">
        <p14:creationId xmlns:p14="http://schemas.microsoft.com/office/powerpoint/2010/main" val="234666530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19</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仮説導出</a:t>
            </a:r>
            <a:endParaRPr kumimoji="1" lang="ja-JP" altLang="en-US" sz="1200" dirty="0"/>
          </a:p>
        </p:txBody>
      </p:sp>
      <p:sp>
        <p:nvSpPr>
          <p:cNvPr id="6" name="正方形/長方形 5"/>
          <p:cNvSpPr/>
          <p:nvPr/>
        </p:nvSpPr>
        <p:spPr>
          <a:xfrm>
            <a:off x="174813" y="1613854"/>
            <a:ext cx="9301974" cy="4759766"/>
          </a:xfrm>
          <a:prstGeom prst="rect">
            <a:avLst/>
          </a:prstGeom>
        </p:spPr>
        <p:txBody>
          <a:bodyPr wrap="square">
            <a:spAutoFit/>
          </a:bodyPr>
          <a:lstStyle/>
          <a:p>
            <a:pPr>
              <a:lnSpc>
                <a:spcPct val="130000"/>
              </a:lnSpc>
            </a:pPr>
            <a:r>
              <a:rPr lang="ja-JP" altLang="ja-JP" dirty="0"/>
              <a:t>・ソニーやポケモンが好きなため来日（オーストラリア　親子２人）　</a:t>
            </a:r>
          </a:p>
          <a:p>
            <a:pPr>
              <a:lnSpc>
                <a:spcPct val="130000"/>
              </a:lnSpc>
            </a:pPr>
            <a:r>
              <a:rPr lang="ja-JP" altLang="ja-JP" dirty="0"/>
              <a:t>・浮世絵と同じ道をめぐるため来日（オーストラリア　１人）</a:t>
            </a:r>
          </a:p>
          <a:p>
            <a:pPr>
              <a:lnSpc>
                <a:spcPct val="130000"/>
              </a:lnSpc>
            </a:pPr>
            <a:r>
              <a:rPr lang="ja-JP" altLang="ja-JP" dirty="0"/>
              <a:t>・「</a:t>
            </a:r>
            <a:r>
              <a:rPr lang="en-US" altLang="ja-JP" dirty="0"/>
              <a:t>Anime Japan 2016</a:t>
            </a:r>
            <a:r>
              <a:rPr lang="ja-JP" altLang="ja-JP" dirty="0"/>
              <a:t>」に行くため来日（グアテマラ共和国　</a:t>
            </a:r>
            <a:r>
              <a:rPr lang="ja-JP" altLang="ja-JP" dirty="0" smtClean="0"/>
              <a:t>家族３人</a:t>
            </a:r>
            <a:r>
              <a:rPr lang="ja-JP" altLang="ja-JP" dirty="0"/>
              <a:t>）</a:t>
            </a:r>
          </a:p>
          <a:p>
            <a:pPr>
              <a:lnSpc>
                <a:spcPct val="130000"/>
              </a:lnSpc>
            </a:pPr>
            <a:r>
              <a:rPr lang="ja-JP" altLang="ja-JP" dirty="0"/>
              <a:t>・セーラームーンが好きだから（アメリカ　１人）</a:t>
            </a:r>
          </a:p>
          <a:p>
            <a:pPr>
              <a:lnSpc>
                <a:spcPct val="130000"/>
              </a:lnSpc>
            </a:pPr>
            <a:r>
              <a:rPr lang="ja-JP" altLang="ja-JP" dirty="0"/>
              <a:t>・日本のアニメ・漫画に夢を持ち来日（アメリカ　１人）</a:t>
            </a:r>
          </a:p>
          <a:p>
            <a:pPr>
              <a:lnSpc>
                <a:spcPct val="130000"/>
              </a:lnSpc>
            </a:pPr>
            <a:r>
              <a:rPr lang="ja-JP" altLang="ja-JP" dirty="0"/>
              <a:t>・ハネムーンでフランダースの犬の本を探しに来日（アメリカ　夫婦２人）</a:t>
            </a:r>
          </a:p>
          <a:p>
            <a:pPr>
              <a:lnSpc>
                <a:spcPct val="130000"/>
              </a:lnSpc>
            </a:pPr>
            <a:r>
              <a:rPr lang="ja-JP" altLang="ja-JP" dirty="0"/>
              <a:t>・新撰組の聖地巡礼と秋葉の新撰組カフェに行くため来日（オランダ　女性２人）</a:t>
            </a:r>
          </a:p>
          <a:p>
            <a:pPr>
              <a:lnSpc>
                <a:spcPct val="130000"/>
              </a:lnSpc>
            </a:pPr>
            <a:r>
              <a:rPr lang="ja-JP" altLang="ja-JP" dirty="0"/>
              <a:t>・ロリータファッションが好きだから来日（中国　カップル２人）</a:t>
            </a:r>
          </a:p>
          <a:p>
            <a:pPr>
              <a:lnSpc>
                <a:spcPct val="130000"/>
              </a:lnSpc>
            </a:pPr>
            <a:r>
              <a:rPr lang="ja-JP" altLang="ja-JP" dirty="0"/>
              <a:t>・子供のころから好きだったポケモンセンターに行くため来日（イギリス　兄弟２人）</a:t>
            </a:r>
          </a:p>
          <a:p>
            <a:pPr>
              <a:lnSpc>
                <a:spcPct val="130000"/>
              </a:lnSpc>
            </a:pPr>
            <a:r>
              <a:rPr lang="ja-JP" altLang="ja-JP" dirty="0"/>
              <a:t>・コミケで漫画を買い付けるため来日（フィンランド　</a:t>
            </a:r>
          </a:p>
          <a:p>
            <a:pPr>
              <a:lnSpc>
                <a:spcPct val="130000"/>
              </a:lnSpc>
            </a:pPr>
            <a:r>
              <a:rPr lang="ja-JP" altLang="ja-JP" dirty="0"/>
              <a:t>・ゲーム大会に行くため来日（イギリス　１人）</a:t>
            </a:r>
          </a:p>
          <a:p>
            <a:pPr>
              <a:lnSpc>
                <a:spcPct val="130000"/>
              </a:lnSpc>
            </a:pPr>
            <a:r>
              <a:rPr lang="ja-JP" altLang="ja-JP" dirty="0"/>
              <a:t>・アキバ系アイドルを目指すため来日（アメリカ　１人）</a:t>
            </a:r>
          </a:p>
          <a:p>
            <a:pPr>
              <a:lnSpc>
                <a:spcPct val="130000"/>
              </a:lnSpc>
            </a:pPr>
            <a:r>
              <a:rPr lang="ja-JP" altLang="ja-JP" dirty="0"/>
              <a:t>・原宿で買い物、アキバでメイド体験をするため来日（アメリカ　１人）</a:t>
            </a:r>
          </a:p>
        </p:txBody>
      </p:sp>
      <p:sp>
        <p:nvSpPr>
          <p:cNvPr id="7" name="テキスト ボックス 6"/>
          <p:cNvSpPr txBox="1"/>
          <p:nvPr/>
        </p:nvSpPr>
        <p:spPr>
          <a:xfrm>
            <a:off x="334599" y="1094907"/>
            <a:ext cx="6256897" cy="369332"/>
          </a:xfrm>
          <a:prstGeom prst="rect">
            <a:avLst/>
          </a:prstGeom>
          <a:noFill/>
        </p:spPr>
        <p:txBody>
          <a:bodyPr wrap="square" rtlCol="0">
            <a:spAutoFit/>
          </a:bodyPr>
          <a:lstStyle/>
          <a:p>
            <a:r>
              <a:rPr kumimoji="1" lang="ja-JP" altLang="en-US" dirty="0" smtClean="0"/>
              <a:t>列挙してみると以下の通りとなった。</a:t>
            </a:r>
            <a:endParaRPr kumimoji="1" lang="ja-JP" altLang="en-US" dirty="0"/>
          </a:p>
        </p:txBody>
      </p:sp>
    </p:spTree>
    <p:extLst>
      <p:ext uri="{BB962C8B-B14F-4D97-AF65-F5344CB8AC3E}">
        <p14:creationId xmlns:p14="http://schemas.microsoft.com/office/powerpoint/2010/main" val="224702714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445594" y="622584"/>
            <a:ext cx="2332205" cy="1077218"/>
          </a:xfrm>
          <a:prstGeom prst="rect">
            <a:avLst/>
          </a:prstGeom>
          <a:noFill/>
        </p:spPr>
        <p:txBody>
          <a:bodyPr wrap="square" rtlCol="0">
            <a:spAutoFit/>
          </a:bodyPr>
          <a:lstStyle/>
          <a:p>
            <a:r>
              <a:rPr kumimoji="1" lang="ja-JP" altLang="en-US" sz="3200" b="1" dirty="0" smtClean="0"/>
              <a:t>研究</a:t>
            </a:r>
            <a:endParaRPr kumimoji="1" lang="en-US" altLang="ja-JP" sz="3200" b="1" dirty="0" smtClean="0"/>
          </a:p>
          <a:p>
            <a:r>
              <a:rPr kumimoji="1" lang="ja-JP" altLang="en-US" sz="3200" b="1" dirty="0" smtClean="0"/>
              <a:t>概要</a:t>
            </a:r>
            <a:endParaRPr kumimoji="1" lang="ja-JP" altLang="en-US" sz="3200" b="1" dirty="0"/>
          </a:p>
        </p:txBody>
      </p:sp>
      <p:sp>
        <p:nvSpPr>
          <p:cNvPr id="3" name="テキスト ボックス 2"/>
          <p:cNvSpPr txBox="1"/>
          <p:nvPr/>
        </p:nvSpPr>
        <p:spPr>
          <a:xfrm>
            <a:off x="814917" y="1669559"/>
            <a:ext cx="8022167" cy="2754600"/>
          </a:xfrm>
          <a:prstGeom prst="rect">
            <a:avLst/>
          </a:prstGeom>
          <a:noFill/>
        </p:spPr>
        <p:txBody>
          <a:bodyPr wrap="square" rtlCol="0">
            <a:spAutoFit/>
          </a:bodyPr>
          <a:lstStyle/>
          <a:p>
            <a:pPr marL="457200" indent="-457200">
              <a:spcBef>
                <a:spcPts val="600"/>
              </a:spcBef>
              <a:buFont typeface="Wingdings" charset="2"/>
              <a:buChar char=""/>
            </a:pPr>
            <a:endParaRPr kumimoji="1" lang="en-US" altLang="ja-JP" sz="2800" dirty="0"/>
          </a:p>
          <a:p>
            <a:pPr marL="457200" indent="-457200">
              <a:spcBef>
                <a:spcPts val="600"/>
              </a:spcBef>
              <a:buFont typeface="Wingdings" charset="2"/>
              <a:buChar char=""/>
            </a:pPr>
            <a:r>
              <a:rPr lang="ja-JP" altLang="ja-JP" sz="2800" dirty="0"/>
              <a:t>近年</a:t>
            </a:r>
            <a:r>
              <a:rPr lang="ja-JP" altLang="ja-JP" sz="2800" dirty="0" smtClean="0"/>
              <a:t>のインバウンドの</a:t>
            </a:r>
            <a:r>
              <a:rPr lang="ja-JP" altLang="ja-JP" sz="2800" dirty="0"/>
              <a:t>増加と、海外で</a:t>
            </a:r>
            <a:r>
              <a:rPr lang="ja-JP" altLang="ja-JP" sz="2800" dirty="0" smtClean="0"/>
              <a:t>の</a:t>
            </a:r>
            <a:r>
              <a:rPr lang="ja-JP" altLang="en-US" sz="2800" dirty="0" smtClean="0"/>
              <a:t>ポップ</a:t>
            </a:r>
            <a:r>
              <a:rPr lang="ja-JP" altLang="en-US" sz="2800" dirty="0"/>
              <a:t>カルチャ</a:t>
            </a:r>
            <a:r>
              <a:rPr lang="ja-JP" altLang="en-US" sz="2800" dirty="0" smtClean="0"/>
              <a:t>ー</a:t>
            </a:r>
            <a:r>
              <a:rPr lang="ja-JP" altLang="ja-JP" sz="2800" dirty="0" smtClean="0"/>
              <a:t>に</a:t>
            </a:r>
            <a:r>
              <a:rPr lang="ja-JP" altLang="ja-JP" sz="2800" dirty="0"/>
              <a:t>対する人気の高まりに注目する。</a:t>
            </a:r>
          </a:p>
          <a:p>
            <a:endParaRPr kumimoji="1" lang="en-US" altLang="ja-JP" sz="2800" dirty="0"/>
          </a:p>
          <a:p>
            <a:pPr marL="457200" indent="-457200">
              <a:buFont typeface="Wingdings" charset="2"/>
              <a:buChar char=""/>
            </a:pPr>
            <a:r>
              <a:rPr kumimoji="1" lang="ja-JP" altLang="en-US" sz="2800" dirty="0"/>
              <a:t>本研究で</a:t>
            </a:r>
            <a:r>
              <a:rPr kumimoji="1" lang="ja-JP" altLang="en-US" sz="2800" dirty="0" smtClean="0"/>
              <a:t>は今後のポップカルチャーのインバウンドへの有用性を明らか</a:t>
            </a:r>
            <a:r>
              <a:rPr kumimoji="1" lang="ja-JP" altLang="en-US" sz="2800" dirty="0"/>
              <a:t>にする。</a:t>
            </a:r>
            <a:endParaRPr kumimoji="1" lang="ja-JP" altLang="en-US" dirty="0"/>
          </a:p>
        </p:txBody>
      </p:sp>
      <p:sp>
        <p:nvSpPr>
          <p:cNvPr id="5" name="フッター プレースホルダー 4"/>
          <p:cNvSpPr>
            <a:spLocks noGrp="1"/>
          </p:cNvSpPr>
          <p:nvPr>
            <p:ph type="ftr" sz="quarter" idx="11"/>
          </p:nvPr>
        </p:nvSpPr>
        <p:spPr/>
        <p:txBody>
          <a:bodyPr/>
          <a:lstStyle/>
          <a:p>
            <a:endParaRPr lang="en-US" dirty="0"/>
          </a:p>
        </p:txBody>
      </p:sp>
      <p:sp>
        <p:nvSpPr>
          <p:cNvPr id="4" name="スライド番号プレースホルダー 3"/>
          <p:cNvSpPr>
            <a:spLocks noGrp="1"/>
          </p:cNvSpPr>
          <p:nvPr>
            <p:ph type="sldNum" sz="quarter" idx="12"/>
          </p:nvPr>
        </p:nvSpPr>
        <p:spPr>
          <a:xfrm>
            <a:off x="8382000" y="6506523"/>
            <a:ext cx="762000" cy="365125"/>
          </a:xfrm>
        </p:spPr>
        <p:txBody>
          <a:bodyPr/>
          <a:lstStyle/>
          <a:p>
            <a:fld id="{BFEBEB0A-9E3D-4B14-9782-E2AE3DA60D96}" type="slidenum">
              <a:rPr lang="en-US" smtClean="0"/>
              <a:pPr/>
              <a:t>2</a:t>
            </a:fld>
            <a:endParaRPr lang="en-US" dirty="0"/>
          </a:p>
        </p:txBody>
      </p:sp>
    </p:spTree>
    <p:extLst>
      <p:ext uri="{BB962C8B-B14F-4D97-AF65-F5344CB8AC3E}">
        <p14:creationId xmlns:p14="http://schemas.microsoft.com/office/powerpoint/2010/main" val="1347205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20</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仮説導出</a:t>
            </a:r>
            <a:endParaRPr kumimoji="1" lang="ja-JP" altLang="en-US" sz="1200" dirty="0"/>
          </a:p>
        </p:txBody>
      </p:sp>
      <p:sp>
        <p:nvSpPr>
          <p:cNvPr id="6" name="正方形/長方形 5"/>
          <p:cNvSpPr/>
          <p:nvPr/>
        </p:nvSpPr>
        <p:spPr>
          <a:xfrm>
            <a:off x="329734" y="966502"/>
            <a:ext cx="9253125" cy="5115248"/>
          </a:xfrm>
          <a:prstGeom prst="rect">
            <a:avLst/>
          </a:prstGeom>
        </p:spPr>
        <p:txBody>
          <a:bodyPr wrap="square">
            <a:spAutoFit/>
          </a:bodyPr>
          <a:lstStyle/>
          <a:p>
            <a:pPr>
              <a:lnSpc>
                <a:spcPct val="140000"/>
              </a:lnSpc>
            </a:pPr>
            <a:r>
              <a:rPr lang="ja-JP" altLang="ja-JP" dirty="0"/>
              <a:t>・ゲーム会社で働くため来日（ベルギー　カップル）</a:t>
            </a:r>
          </a:p>
          <a:p>
            <a:pPr>
              <a:lnSpc>
                <a:spcPct val="140000"/>
              </a:lnSpc>
            </a:pPr>
            <a:r>
              <a:rPr lang="ja-JP" altLang="ja-JP" dirty="0"/>
              <a:t>・</a:t>
            </a:r>
            <a:r>
              <a:rPr lang="en-US" altLang="ja-JP" dirty="0"/>
              <a:t>Perfume</a:t>
            </a:r>
            <a:r>
              <a:rPr lang="ja-JP" altLang="ja-JP" dirty="0"/>
              <a:t>のライブのため</a:t>
            </a:r>
            <a:r>
              <a:rPr lang="ja-JP" altLang="ja-JP" dirty="0" smtClean="0"/>
              <a:t>初来日グッズ</a:t>
            </a:r>
            <a:r>
              <a:rPr lang="ja-JP" altLang="ja-JP" dirty="0"/>
              <a:t>購入＆</a:t>
            </a:r>
            <a:r>
              <a:rPr lang="en-US" altLang="ja-JP" dirty="0"/>
              <a:t>Perfume</a:t>
            </a:r>
            <a:r>
              <a:rPr lang="ja-JP" altLang="ja-JP" dirty="0"/>
              <a:t>行きつけのお店に</a:t>
            </a:r>
            <a:r>
              <a:rPr lang="ja-JP" altLang="ja-JP" dirty="0" smtClean="0"/>
              <a:t>行く</a:t>
            </a:r>
            <a:endParaRPr lang="ja-JP" altLang="ja-JP" dirty="0"/>
          </a:p>
          <a:p>
            <a:pPr>
              <a:lnSpc>
                <a:spcPct val="140000"/>
              </a:lnSpc>
            </a:pPr>
            <a:r>
              <a:rPr lang="ja-JP" altLang="ja-JP" dirty="0"/>
              <a:t>・</a:t>
            </a:r>
            <a:r>
              <a:rPr lang="en-US" altLang="ja-JP" dirty="0"/>
              <a:t>NARUTO</a:t>
            </a:r>
            <a:r>
              <a:rPr lang="ja-JP" altLang="ja-JP" dirty="0"/>
              <a:t>のコスプレで</a:t>
            </a:r>
            <a:r>
              <a:rPr lang="en-US" altLang="ja-JP" dirty="0"/>
              <a:t>J-WORLD</a:t>
            </a:r>
            <a:r>
              <a:rPr lang="ja-JP" altLang="ja-JP" dirty="0"/>
              <a:t>へ（デンマーク　男女</a:t>
            </a:r>
            <a:r>
              <a:rPr lang="en-US" altLang="ja-JP" dirty="0"/>
              <a:t>4</a:t>
            </a:r>
            <a:r>
              <a:rPr lang="ja-JP" altLang="ja-JP" dirty="0"/>
              <a:t>人）</a:t>
            </a:r>
          </a:p>
          <a:p>
            <a:pPr>
              <a:lnSpc>
                <a:spcPct val="140000"/>
              </a:lnSpc>
            </a:pPr>
            <a:r>
              <a:rPr lang="ja-JP" altLang="ja-JP" dirty="0"/>
              <a:t>・アニメグッズ購入（中）</a:t>
            </a:r>
          </a:p>
          <a:p>
            <a:pPr>
              <a:lnSpc>
                <a:spcPct val="140000"/>
              </a:lnSpc>
            </a:pPr>
            <a:r>
              <a:rPr lang="ja-JP" altLang="ja-JP" dirty="0"/>
              <a:t>・</a:t>
            </a:r>
            <a:r>
              <a:rPr lang="en-US" altLang="ja-JP" dirty="0"/>
              <a:t>AKB</a:t>
            </a:r>
            <a:r>
              <a:rPr lang="ja-JP" altLang="ja-JP" dirty="0"/>
              <a:t>総選挙＆秋葉原（英＆独　</a:t>
            </a:r>
            <a:r>
              <a:rPr lang="en-US" altLang="ja-JP" dirty="0"/>
              <a:t>AKB</a:t>
            </a:r>
            <a:r>
              <a:rPr lang="ja-JP" altLang="ja-JP" dirty="0"/>
              <a:t>ファン</a:t>
            </a:r>
            <a:r>
              <a:rPr lang="en-US" altLang="ja-JP" dirty="0"/>
              <a:t>3</a:t>
            </a:r>
            <a:r>
              <a:rPr lang="ja-JP" altLang="ja-JP" dirty="0"/>
              <a:t>人＆エヴァファン</a:t>
            </a:r>
            <a:r>
              <a:rPr lang="en-US" altLang="ja-JP" dirty="0"/>
              <a:t>1</a:t>
            </a:r>
            <a:r>
              <a:rPr lang="ja-JP" altLang="ja-JP" dirty="0"/>
              <a:t>人）</a:t>
            </a:r>
          </a:p>
          <a:p>
            <a:pPr>
              <a:lnSpc>
                <a:spcPct val="140000"/>
              </a:lnSpc>
            </a:pPr>
            <a:r>
              <a:rPr lang="ja-JP" altLang="ja-JP" dirty="0"/>
              <a:t>・コミケで漫画</a:t>
            </a:r>
            <a:r>
              <a:rPr lang="en-US" altLang="ja-JP" dirty="0"/>
              <a:t>60</a:t>
            </a:r>
            <a:r>
              <a:rPr lang="ja-JP" altLang="ja-JP" dirty="0"/>
              <a:t>冊を購入（男性</a:t>
            </a:r>
            <a:r>
              <a:rPr lang="en-US" altLang="ja-JP" dirty="0"/>
              <a:t>2</a:t>
            </a:r>
            <a:r>
              <a:rPr lang="ja-JP" altLang="ja-JP" dirty="0"/>
              <a:t>人）</a:t>
            </a:r>
          </a:p>
          <a:p>
            <a:pPr>
              <a:lnSpc>
                <a:spcPct val="140000"/>
              </a:lnSpc>
            </a:pPr>
            <a:r>
              <a:rPr lang="ja-JP" altLang="ja-JP" dirty="0"/>
              <a:t>・群馬県渋川で「イニシャル</a:t>
            </a:r>
            <a:r>
              <a:rPr lang="en-US" altLang="ja-JP" dirty="0"/>
              <a:t>D </a:t>
            </a:r>
            <a:r>
              <a:rPr lang="en-US" altLang="ja-JP" dirty="0" smtClean="0"/>
              <a:t>｣</a:t>
            </a:r>
            <a:r>
              <a:rPr lang="ja-JP" altLang="ja-JP" dirty="0" smtClean="0"/>
              <a:t>の</a:t>
            </a:r>
            <a:r>
              <a:rPr lang="ja-JP" altLang="ja-JP" dirty="0"/>
              <a:t>聖地</a:t>
            </a:r>
            <a:r>
              <a:rPr lang="ja-JP" altLang="ja-JP" dirty="0" smtClean="0"/>
              <a:t>巡礼</a:t>
            </a:r>
            <a:r>
              <a:rPr lang="ja-JP" altLang="en-US" dirty="0" smtClean="0"/>
              <a:t>を</a:t>
            </a:r>
            <a:r>
              <a:rPr lang="ja-JP" altLang="ja-JP" dirty="0" smtClean="0"/>
              <a:t>車</a:t>
            </a:r>
            <a:r>
              <a:rPr lang="ja-JP" altLang="ja-JP" dirty="0"/>
              <a:t>をレンタルし道を</a:t>
            </a:r>
            <a:r>
              <a:rPr lang="ja-JP" altLang="ja-JP" dirty="0" smtClean="0"/>
              <a:t>走った</a:t>
            </a:r>
            <a:r>
              <a:rPr lang="en-US" altLang="en-US" dirty="0"/>
              <a:t>(</a:t>
            </a:r>
            <a:r>
              <a:rPr lang="ja-JP" altLang="ja-JP" dirty="0" smtClean="0"/>
              <a:t>男</a:t>
            </a:r>
            <a:r>
              <a:rPr lang="ja-JP" altLang="en-US" dirty="0" smtClean="0"/>
              <a:t>性１人）</a:t>
            </a:r>
            <a:endParaRPr lang="ja-JP" altLang="ja-JP" dirty="0"/>
          </a:p>
          <a:p>
            <a:pPr>
              <a:lnSpc>
                <a:spcPct val="140000"/>
              </a:lnSpc>
            </a:pPr>
            <a:r>
              <a:rPr lang="ja-JP" altLang="ja-JP" dirty="0"/>
              <a:t>・全国のポケモンセンター巡り、ルフィの格好をしていた（オランダ　男性</a:t>
            </a:r>
            <a:r>
              <a:rPr lang="en-US" altLang="ja-JP" dirty="0"/>
              <a:t>1</a:t>
            </a:r>
            <a:r>
              <a:rPr lang="ja-JP" altLang="ja-JP" dirty="0"/>
              <a:t>人）</a:t>
            </a:r>
          </a:p>
          <a:p>
            <a:pPr>
              <a:lnSpc>
                <a:spcPct val="140000"/>
              </a:lnSpc>
            </a:pPr>
            <a:r>
              <a:rPr lang="ja-JP" altLang="ja-JP" dirty="0"/>
              <a:t>・ジョジョポーズをしてくれた</a:t>
            </a:r>
            <a:r>
              <a:rPr lang="en-US" altLang="ja-JP" dirty="0"/>
              <a:t>YOU</a:t>
            </a:r>
            <a:r>
              <a:rPr lang="ja-JP" altLang="ja-JP" dirty="0"/>
              <a:t>、温泉と秋葉原に行くため来日（台湾）</a:t>
            </a:r>
          </a:p>
          <a:p>
            <a:pPr>
              <a:lnSpc>
                <a:spcPct val="140000"/>
              </a:lnSpc>
            </a:pPr>
            <a:r>
              <a:rPr lang="ja-JP" altLang="ja-JP" dirty="0"/>
              <a:t>・新婚旅行で「もののけ姫」の参考になった屋久島へ（スペイン　カップル）</a:t>
            </a:r>
          </a:p>
          <a:p>
            <a:pPr>
              <a:lnSpc>
                <a:spcPct val="140000"/>
              </a:lnSpc>
            </a:pPr>
            <a:r>
              <a:rPr lang="ja-JP" altLang="ja-JP" dirty="0"/>
              <a:t>・ラブライブのグッズを</a:t>
            </a:r>
            <a:r>
              <a:rPr lang="en-US" altLang="ja-JP" dirty="0"/>
              <a:t>3</a:t>
            </a:r>
            <a:r>
              <a:rPr lang="ja-JP" altLang="ja-JP" dirty="0"/>
              <a:t>万円分購入</a:t>
            </a:r>
          </a:p>
          <a:p>
            <a:pPr>
              <a:lnSpc>
                <a:spcPct val="140000"/>
              </a:lnSpc>
            </a:pPr>
            <a:r>
              <a:rPr lang="ja-JP" altLang="ja-JP" dirty="0"/>
              <a:t>・ポケモンゲーム（</a:t>
            </a:r>
            <a:r>
              <a:rPr lang="en-US" altLang="ja-JP" dirty="0"/>
              <a:t>DS</a:t>
            </a:r>
            <a:r>
              <a:rPr lang="ja-JP" altLang="ja-JP" dirty="0"/>
              <a:t>）の腕を磨くため修行に来た（男性</a:t>
            </a:r>
            <a:r>
              <a:rPr lang="en-US" altLang="ja-JP" dirty="0"/>
              <a:t>1</a:t>
            </a:r>
            <a:r>
              <a:rPr lang="ja-JP" altLang="ja-JP" dirty="0"/>
              <a:t>人）</a:t>
            </a:r>
          </a:p>
          <a:p>
            <a:pPr>
              <a:lnSpc>
                <a:spcPct val="140000"/>
              </a:lnSpc>
            </a:pPr>
            <a:r>
              <a:rPr lang="ja-JP" altLang="ja-JP" dirty="0"/>
              <a:t>・スマブラでライバルを倒すために再来日（男性</a:t>
            </a:r>
            <a:r>
              <a:rPr lang="en-US" altLang="ja-JP" dirty="0"/>
              <a:t>1</a:t>
            </a:r>
            <a:r>
              <a:rPr lang="ja-JP" altLang="ja-JP" dirty="0"/>
              <a:t>人）</a:t>
            </a:r>
          </a:p>
        </p:txBody>
      </p:sp>
    </p:spTree>
    <p:extLst>
      <p:ext uri="{BB962C8B-B14F-4D97-AF65-F5344CB8AC3E}">
        <p14:creationId xmlns:p14="http://schemas.microsoft.com/office/powerpoint/2010/main" val="417176729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21</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現状分析</a:t>
            </a:r>
            <a:endParaRPr kumimoji="1" lang="ja-JP" altLang="en-US" sz="1200" dirty="0"/>
          </a:p>
        </p:txBody>
      </p:sp>
      <p:sp>
        <p:nvSpPr>
          <p:cNvPr id="6" name="テキスト ボックス 5"/>
          <p:cNvSpPr txBox="1"/>
          <p:nvPr/>
        </p:nvSpPr>
        <p:spPr>
          <a:xfrm>
            <a:off x="864358" y="1535947"/>
            <a:ext cx="7245824" cy="3077766"/>
          </a:xfrm>
          <a:prstGeom prst="rect">
            <a:avLst/>
          </a:prstGeom>
          <a:noFill/>
        </p:spPr>
        <p:txBody>
          <a:bodyPr wrap="square" rtlCol="0">
            <a:spAutoFit/>
          </a:bodyPr>
          <a:lstStyle/>
          <a:p>
            <a:r>
              <a:rPr kumimoji="1" lang="ja-JP" altLang="en-US" sz="2400" dirty="0" smtClean="0"/>
              <a:t>以上のインタビューからわかること</a:t>
            </a:r>
            <a:endParaRPr kumimoji="1" lang="en-US" altLang="ja-JP" sz="2400" dirty="0" smtClean="0"/>
          </a:p>
          <a:p>
            <a:endParaRPr kumimoji="1" lang="en-US" altLang="ja-JP" sz="2400" dirty="0"/>
          </a:p>
          <a:p>
            <a:endParaRPr kumimoji="1" lang="en-US" altLang="ja-JP" dirty="0"/>
          </a:p>
          <a:p>
            <a:r>
              <a:rPr kumimoji="1" lang="ja-JP" altLang="en-US" sz="3200" dirty="0" smtClean="0"/>
              <a:t>⇒ポップカルチャーのために来ている人とついでにポップカルチャーを見に来ている人がいる。</a:t>
            </a:r>
            <a:endParaRPr kumimoji="1" lang="en-US" altLang="ja-JP" sz="3200" dirty="0" smtClean="0"/>
          </a:p>
          <a:p>
            <a:endParaRPr kumimoji="1" lang="en-US" altLang="ja-JP" sz="3200" dirty="0"/>
          </a:p>
        </p:txBody>
      </p:sp>
    </p:spTree>
    <p:extLst>
      <p:ext uri="{BB962C8B-B14F-4D97-AF65-F5344CB8AC3E}">
        <p14:creationId xmlns:p14="http://schemas.microsoft.com/office/powerpoint/2010/main" val="417176729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22</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仮説導出</a:t>
            </a:r>
            <a:endParaRPr kumimoji="1" lang="en-US" altLang="ja-JP" sz="1200" dirty="0" smtClean="0"/>
          </a:p>
        </p:txBody>
      </p:sp>
      <p:sp>
        <p:nvSpPr>
          <p:cNvPr id="6" name="テキスト ボックス 5"/>
          <p:cNvSpPr txBox="1"/>
          <p:nvPr/>
        </p:nvSpPr>
        <p:spPr>
          <a:xfrm>
            <a:off x="754447" y="1541694"/>
            <a:ext cx="7769776" cy="2985433"/>
          </a:xfrm>
          <a:prstGeom prst="rect">
            <a:avLst/>
          </a:prstGeom>
          <a:noFill/>
        </p:spPr>
        <p:txBody>
          <a:bodyPr wrap="square" rtlCol="0">
            <a:spAutoFit/>
          </a:bodyPr>
          <a:lstStyle/>
          <a:p>
            <a:pPr algn="ctr"/>
            <a:r>
              <a:rPr kumimoji="1" lang="ja-JP" altLang="en-US" sz="2800" dirty="0"/>
              <a:t>しかし、その違いはどこから来るのだろうか。</a:t>
            </a:r>
          </a:p>
          <a:p>
            <a:pPr algn="ctr"/>
            <a:endParaRPr kumimoji="1" lang="en-US" altLang="ja-JP" sz="2800" dirty="0" smtClean="0"/>
          </a:p>
          <a:p>
            <a:pPr algn="ctr"/>
            <a:endParaRPr kumimoji="1" lang="en-US" altLang="ja-JP" sz="2800" dirty="0"/>
          </a:p>
          <a:p>
            <a:pPr algn="ctr"/>
            <a:endParaRPr kumimoji="1" lang="en-US" altLang="ja-JP" sz="2800" dirty="0" smtClean="0"/>
          </a:p>
          <a:p>
            <a:pPr algn="ctr"/>
            <a:endParaRPr kumimoji="1" lang="en-US" altLang="ja-JP" sz="2800" dirty="0"/>
          </a:p>
          <a:p>
            <a:pPr algn="ctr"/>
            <a:r>
              <a:rPr kumimoji="1" lang="ja-JP" altLang="en-US" sz="4800" dirty="0" smtClean="0"/>
              <a:t>⇒</a:t>
            </a:r>
            <a:r>
              <a:rPr kumimoji="1" lang="en-US" altLang="ja-JP" sz="4800" dirty="0" smtClean="0"/>
              <a:t>SNS</a:t>
            </a:r>
            <a:r>
              <a:rPr kumimoji="1" lang="ja-JP" altLang="en-US" sz="4800" dirty="0" err="1" smtClean="0"/>
              <a:t>で</a:t>
            </a:r>
            <a:r>
              <a:rPr kumimoji="1" lang="ja-JP" altLang="en-US" sz="4800" dirty="0" err="1"/>
              <a:t>の</a:t>
            </a:r>
            <a:r>
              <a:rPr kumimoji="1" lang="ja-JP" altLang="en-US" sz="4800" dirty="0" smtClean="0"/>
              <a:t>発信に注目</a:t>
            </a:r>
            <a:endParaRPr kumimoji="1" lang="ja-JP" altLang="en-US" sz="4800" dirty="0"/>
          </a:p>
        </p:txBody>
      </p:sp>
    </p:spTree>
    <p:extLst>
      <p:ext uri="{BB962C8B-B14F-4D97-AF65-F5344CB8AC3E}">
        <p14:creationId xmlns:p14="http://schemas.microsoft.com/office/powerpoint/2010/main" val="216535539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23</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仮説導出</a:t>
            </a:r>
            <a:endParaRPr kumimoji="1" lang="en-US" altLang="ja-JP" sz="1200" dirty="0" smtClean="0"/>
          </a:p>
        </p:txBody>
      </p:sp>
      <p:grpSp>
        <p:nvGrpSpPr>
          <p:cNvPr id="6" name="図形グループ 5"/>
          <p:cNvGrpSpPr/>
          <p:nvPr/>
        </p:nvGrpSpPr>
        <p:grpSpPr>
          <a:xfrm>
            <a:off x="517467" y="1083350"/>
            <a:ext cx="7739027" cy="4651674"/>
            <a:chOff x="927301" y="1104626"/>
            <a:chExt cx="7739027" cy="4651674"/>
          </a:xfrm>
        </p:grpSpPr>
        <p:sp>
          <p:nvSpPr>
            <p:cNvPr id="7" name="テキスト ボックス 6"/>
            <p:cNvSpPr txBox="1"/>
            <p:nvPr/>
          </p:nvSpPr>
          <p:spPr>
            <a:xfrm>
              <a:off x="999699" y="1104626"/>
              <a:ext cx="7001301" cy="369332"/>
            </a:xfrm>
            <a:prstGeom prst="rect">
              <a:avLst/>
            </a:prstGeom>
            <a:noFill/>
          </p:spPr>
          <p:txBody>
            <a:bodyPr wrap="square" rtlCol="0">
              <a:spAutoFit/>
            </a:bodyPr>
            <a:lstStyle/>
            <a:p>
              <a:r>
                <a:rPr kumimoji="1" lang="ja-JP" altLang="en-US" dirty="0" smtClean="0"/>
                <a:t>発信者の特徴</a:t>
              </a:r>
              <a:endParaRPr kumimoji="1" lang="ja-JP" altLang="en-US" dirty="0"/>
            </a:p>
          </p:txBody>
        </p:sp>
        <p:grpSp>
          <p:nvGrpSpPr>
            <p:cNvPr id="8" name="グループ化 11"/>
            <p:cNvGrpSpPr/>
            <p:nvPr/>
          </p:nvGrpSpPr>
          <p:grpSpPr>
            <a:xfrm>
              <a:off x="927301" y="1556200"/>
              <a:ext cx="5637202" cy="1970545"/>
              <a:chOff x="1173707" y="2101755"/>
              <a:chExt cx="6838205" cy="2439401"/>
            </a:xfrm>
          </p:grpSpPr>
          <p:sp>
            <p:nvSpPr>
              <p:cNvPr id="14" name="円/楕円 13"/>
              <p:cNvSpPr/>
              <p:nvPr/>
            </p:nvSpPr>
            <p:spPr>
              <a:xfrm>
                <a:off x="1173707" y="2725394"/>
                <a:ext cx="2661314" cy="1323833"/>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3200" dirty="0" smtClean="0"/>
                  <a:t>発信者</a:t>
                </a:r>
                <a:endParaRPr kumimoji="1" lang="ja-JP" altLang="en-US" sz="3200" dirty="0"/>
              </a:p>
            </p:txBody>
          </p:sp>
          <p:sp>
            <p:nvSpPr>
              <p:cNvPr id="15" name="右矢印 14"/>
              <p:cNvSpPr/>
              <p:nvPr/>
            </p:nvSpPr>
            <p:spPr>
              <a:xfrm rot="20514023">
                <a:off x="4015853" y="2704922"/>
                <a:ext cx="968991" cy="6550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右矢印 15"/>
              <p:cNvSpPr/>
              <p:nvPr/>
            </p:nvSpPr>
            <p:spPr>
              <a:xfrm rot="1356746">
                <a:off x="4015852" y="3548418"/>
                <a:ext cx="968991" cy="6550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角丸四角形 16"/>
              <p:cNvSpPr/>
              <p:nvPr/>
            </p:nvSpPr>
            <p:spPr>
              <a:xfrm>
                <a:off x="5073539" y="2101755"/>
                <a:ext cx="2927461" cy="103723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3200" dirty="0" smtClean="0"/>
                  <a:t>情報収集</a:t>
                </a:r>
                <a:endParaRPr kumimoji="1" lang="ja-JP" altLang="en-US" sz="3200" dirty="0"/>
              </a:p>
            </p:txBody>
          </p:sp>
          <p:sp>
            <p:nvSpPr>
              <p:cNvPr id="18" name="角丸四角形 17"/>
              <p:cNvSpPr/>
              <p:nvPr/>
            </p:nvSpPr>
            <p:spPr>
              <a:xfrm>
                <a:off x="5084451" y="3503926"/>
                <a:ext cx="2927461" cy="103723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3200" dirty="0" smtClean="0"/>
                  <a:t>情報発信</a:t>
                </a:r>
                <a:endParaRPr kumimoji="1" lang="ja-JP" altLang="en-US" sz="3200" dirty="0"/>
              </a:p>
            </p:txBody>
          </p:sp>
        </p:grpSp>
        <p:sp>
          <p:nvSpPr>
            <p:cNvPr id="9" name="テキスト ボックス 8"/>
            <p:cNvSpPr txBox="1"/>
            <p:nvPr/>
          </p:nvSpPr>
          <p:spPr>
            <a:xfrm>
              <a:off x="1177119" y="4186640"/>
              <a:ext cx="6646460" cy="1569660"/>
            </a:xfrm>
            <a:prstGeom prst="rect">
              <a:avLst/>
            </a:prstGeom>
            <a:noFill/>
          </p:spPr>
          <p:txBody>
            <a:bodyPr wrap="square" rtlCol="0">
              <a:spAutoFit/>
            </a:bodyPr>
            <a:lstStyle/>
            <a:p>
              <a:r>
                <a:rPr kumimoji="1" lang="ja-JP" altLang="en-US" sz="2400" dirty="0" smtClean="0"/>
                <a:t>発信したことによって受け取った側からの情報提供や同じ発信者とのつながりが得られる。</a:t>
              </a:r>
              <a:endParaRPr kumimoji="1" lang="en-US" altLang="ja-JP" sz="2400" dirty="0" smtClean="0"/>
            </a:p>
            <a:p>
              <a:endParaRPr kumimoji="1" lang="en-US" altLang="ja-JP" sz="2400" dirty="0"/>
            </a:p>
            <a:p>
              <a:r>
                <a:rPr kumimoji="1" lang="ja-JP" altLang="en-US" sz="2400" dirty="0" smtClean="0"/>
                <a:t>⇒自分の得たい情報をより多く得られる。</a:t>
              </a:r>
              <a:endParaRPr kumimoji="1" lang="ja-JP" altLang="en-US" sz="2400" dirty="0"/>
            </a:p>
          </p:txBody>
        </p:sp>
        <p:sp>
          <p:nvSpPr>
            <p:cNvPr id="10" name="円/楕円 9"/>
            <p:cNvSpPr/>
            <p:nvPr/>
          </p:nvSpPr>
          <p:spPr>
            <a:xfrm>
              <a:off x="7068403" y="1759443"/>
              <a:ext cx="1597925" cy="929429"/>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smtClean="0"/>
                <a:t>非発信者</a:t>
              </a:r>
              <a:endParaRPr kumimoji="1" lang="ja-JP" altLang="en-US" dirty="0"/>
            </a:p>
          </p:txBody>
        </p:sp>
        <p:sp>
          <p:nvSpPr>
            <p:cNvPr id="11" name="円/楕円 10"/>
            <p:cNvSpPr/>
            <p:nvPr/>
          </p:nvSpPr>
          <p:spPr>
            <a:xfrm>
              <a:off x="7079776" y="2976172"/>
              <a:ext cx="1586552" cy="929429"/>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smtClean="0"/>
                <a:t>発信者</a:t>
              </a:r>
              <a:endParaRPr kumimoji="1" lang="ja-JP" altLang="en-US" dirty="0"/>
            </a:p>
          </p:txBody>
        </p:sp>
        <p:cxnSp>
          <p:nvCxnSpPr>
            <p:cNvPr id="12" name="直線矢印コネクタ 11"/>
            <p:cNvCxnSpPr/>
            <p:nvPr/>
          </p:nvCxnSpPr>
          <p:spPr>
            <a:xfrm flipH="1">
              <a:off x="6687403" y="2508591"/>
              <a:ext cx="381000" cy="317051"/>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3" name="直線矢印コネクタ 12"/>
            <p:cNvCxnSpPr/>
            <p:nvPr/>
          </p:nvCxnSpPr>
          <p:spPr>
            <a:xfrm flipH="1" flipV="1">
              <a:off x="6649303" y="3279231"/>
              <a:ext cx="381000" cy="61721"/>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grpSp>
    </p:spTree>
    <p:extLst>
      <p:ext uri="{BB962C8B-B14F-4D97-AF65-F5344CB8AC3E}">
        <p14:creationId xmlns:p14="http://schemas.microsoft.com/office/powerpoint/2010/main" val="88461641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24</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仮説導出</a:t>
            </a:r>
            <a:endParaRPr kumimoji="1" lang="en-US" altLang="ja-JP" sz="1200" dirty="0" smtClean="0"/>
          </a:p>
        </p:txBody>
      </p:sp>
      <p:sp>
        <p:nvSpPr>
          <p:cNvPr id="2" name="正方形/長方形 1"/>
          <p:cNvSpPr/>
          <p:nvPr/>
        </p:nvSpPr>
        <p:spPr>
          <a:xfrm>
            <a:off x="869366" y="1994309"/>
            <a:ext cx="7801405" cy="1200328"/>
          </a:xfrm>
          <a:prstGeom prst="rect">
            <a:avLst/>
          </a:prstGeom>
        </p:spPr>
        <p:txBody>
          <a:bodyPr wrap="square">
            <a:spAutoFit/>
          </a:bodyPr>
          <a:lstStyle/>
          <a:p>
            <a:pPr lvl="0"/>
            <a:r>
              <a:rPr kumimoji="1" lang="en-US" altLang="ja-JP" sz="2400" dirty="0">
                <a:solidFill>
                  <a:prstClr val="black"/>
                </a:solidFill>
              </a:rPr>
              <a:t>SNS</a:t>
            </a:r>
            <a:r>
              <a:rPr kumimoji="1" lang="ja-JP" altLang="en-US" sz="2400" dirty="0">
                <a:solidFill>
                  <a:prstClr val="black"/>
                </a:solidFill>
              </a:rPr>
              <a:t>を発信することによって情報がより多く集まり、</a:t>
            </a:r>
            <a:endParaRPr kumimoji="1" lang="en-US" altLang="ja-JP" sz="2400" dirty="0">
              <a:solidFill>
                <a:prstClr val="black"/>
              </a:solidFill>
            </a:endParaRPr>
          </a:p>
          <a:p>
            <a:pPr lvl="0"/>
            <a:r>
              <a:rPr kumimoji="1" lang="ja-JP" altLang="en-US" sz="2400" dirty="0">
                <a:solidFill>
                  <a:prstClr val="black"/>
                </a:solidFill>
              </a:rPr>
              <a:t>情報が多ければ関心が高まって訪日目的の優先度に</a:t>
            </a:r>
            <a:endParaRPr kumimoji="1" lang="en-US" altLang="ja-JP" sz="2400" dirty="0">
              <a:solidFill>
                <a:prstClr val="black"/>
              </a:solidFill>
            </a:endParaRPr>
          </a:p>
          <a:p>
            <a:pPr lvl="0"/>
            <a:r>
              <a:rPr kumimoji="1" lang="ja-JP" altLang="en-US" sz="2400" dirty="0">
                <a:solidFill>
                  <a:prstClr val="black"/>
                </a:solidFill>
              </a:rPr>
              <a:t>影響が出るのではないか。</a:t>
            </a:r>
          </a:p>
        </p:txBody>
      </p:sp>
    </p:spTree>
    <p:extLst>
      <p:ext uri="{BB962C8B-B14F-4D97-AF65-F5344CB8AC3E}">
        <p14:creationId xmlns:p14="http://schemas.microsoft.com/office/powerpoint/2010/main" val="88461641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25</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仮説</a:t>
            </a:r>
            <a:endParaRPr kumimoji="1" lang="en-US" altLang="ja-JP" sz="1200" dirty="0" smtClean="0"/>
          </a:p>
        </p:txBody>
      </p:sp>
      <p:sp>
        <p:nvSpPr>
          <p:cNvPr id="6" name="テキスト ボックス 5"/>
          <p:cNvSpPr txBox="1"/>
          <p:nvPr/>
        </p:nvSpPr>
        <p:spPr>
          <a:xfrm>
            <a:off x="546987" y="1815148"/>
            <a:ext cx="7969215" cy="2923877"/>
          </a:xfrm>
          <a:prstGeom prst="rect">
            <a:avLst/>
          </a:prstGeom>
          <a:noFill/>
        </p:spPr>
        <p:txBody>
          <a:bodyPr wrap="square" rtlCol="0">
            <a:spAutoFit/>
          </a:bodyPr>
          <a:lstStyle/>
          <a:p>
            <a:endParaRPr kumimoji="1" lang="en-US" altLang="ja-JP" sz="2400" dirty="0"/>
          </a:p>
          <a:p>
            <a:r>
              <a:rPr kumimoji="1" lang="ja-JP" altLang="en-US" sz="3200" dirty="0" smtClean="0"/>
              <a:t>ポップカルチャーを目的のひとつとして訪日している人の中で、日常的にポップカルチャー関連のことを</a:t>
            </a:r>
            <a:r>
              <a:rPr kumimoji="1" lang="en-US" altLang="ja-JP" sz="3200" dirty="0" smtClean="0"/>
              <a:t>SNS</a:t>
            </a:r>
            <a:r>
              <a:rPr kumimoji="1" lang="ja-JP" altLang="en-US" sz="3200" dirty="0" smtClean="0"/>
              <a:t>で発信している人は、ポップカルチャーを一番の目的としてきている</a:t>
            </a:r>
            <a:r>
              <a:rPr kumimoji="1" lang="ja-JP" altLang="en-US" sz="2400" dirty="0" smtClean="0"/>
              <a:t>。</a:t>
            </a:r>
            <a:endParaRPr kumimoji="1" lang="en-US" altLang="ja-JP" sz="2400" dirty="0" smtClean="0"/>
          </a:p>
        </p:txBody>
      </p:sp>
      <p:sp>
        <p:nvSpPr>
          <p:cNvPr id="7" name="角丸四角形 6"/>
          <p:cNvSpPr/>
          <p:nvPr/>
        </p:nvSpPr>
        <p:spPr>
          <a:xfrm>
            <a:off x="317521" y="1709540"/>
            <a:ext cx="8445479" cy="3248124"/>
          </a:xfrm>
          <a:prstGeom prst="roundRect">
            <a:avLst/>
          </a:prstGeom>
          <a:noFill/>
          <a:ln w="5715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 name="テキスト ボックス 1"/>
          <p:cNvSpPr txBox="1"/>
          <p:nvPr/>
        </p:nvSpPr>
        <p:spPr>
          <a:xfrm>
            <a:off x="2796629" y="842559"/>
            <a:ext cx="3333973" cy="584776"/>
          </a:xfrm>
          <a:prstGeom prst="rect">
            <a:avLst/>
          </a:prstGeom>
          <a:noFill/>
        </p:spPr>
        <p:txBody>
          <a:bodyPr wrap="square" rtlCol="0">
            <a:spAutoFit/>
          </a:bodyPr>
          <a:lstStyle/>
          <a:p>
            <a:pPr algn="ctr"/>
            <a:r>
              <a:rPr kumimoji="1" lang="ja-JP" altLang="en-US" sz="3200" dirty="0" smtClean="0"/>
              <a:t>仮説１</a:t>
            </a:r>
            <a:endParaRPr kumimoji="1" lang="ja-JP" altLang="en-US" sz="3200" dirty="0"/>
          </a:p>
        </p:txBody>
      </p:sp>
    </p:spTree>
    <p:extLst>
      <p:ext uri="{BB962C8B-B14F-4D97-AF65-F5344CB8AC3E}">
        <p14:creationId xmlns:p14="http://schemas.microsoft.com/office/powerpoint/2010/main" val="88461641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26</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仮説導出</a:t>
            </a:r>
            <a:endParaRPr kumimoji="1" lang="ja-JP" altLang="en-US" sz="1200" dirty="0"/>
          </a:p>
        </p:txBody>
      </p:sp>
      <p:grpSp>
        <p:nvGrpSpPr>
          <p:cNvPr id="6" name="図形グループ 5"/>
          <p:cNvGrpSpPr/>
          <p:nvPr/>
        </p:nvGrpSpPr>
        <p:grpSpPr>
          <a:xfrm>
            <a:off x="349513" y="895060"/>
            <a:ext cx="8682159" cy="4524316"/>
            <a:chOff x="471637" y="1193912"/>
            <a:chExt cx="8682159" cy="4524316"/>
          </a:xfrm>
        </p:grpSpPr>
        <p:sp>
          <p:nvSpPr>
            <p:cNvPr id="7" name="テキスト ボックス 6"/>
            <p:cNvSpPr txBox="1"/>
            <p:nvPr/>
          </p:nvSpPr>
          <p:spPr>
            <a:xfrm>
              <a:off x="471637" y="1193912"/>
              <a:ext cx="4346620" cy="4524316"/>
            </a:xfrm>
            <a:prstGeom prst="rect">
              <a:avLst/>
            </a:prstGeom>
            <a:noFill/>
          </p:spPr>
          <p:txBody>
            <a:bodyPr wrap="square" rtlCol="0">
              <a:spAutoFit/>
            </a:bodyPr>
            <a:lstStyle/>
            <a:p>
              <a:endParaRPr kumimoji="1" lang="en-US" altLang="ja-JP" dirty="0" smtClean="0"/>
            </a:p>
            <a:p>
              <a:r>
                <a:rPr lang="en-US" altLang="ja-JP" dirty="0" smtClean="0"/>
                <a:t>SNS</a:t>
              </a:r>
              <a:r>
                <a:rPr lang="ja-JP" altLang="en-US" dirty="0" smtClean="0"/>
                <a:t>によって・・・</a:t>
              </a:r>
              <a:endParaRPr lang="en-US" altLang="ja-JP" dirty="0" smtClean="0"/>
            </a:p>
            <a:p>
              <a:endParaRPr kumimoji="1" lang="en-US" altLang="ja-JP" dirty="0"/>
            </a:p>
            <a:p>
              <a:r>
                <a:rPr lang="ja-JP" altLang="en-US" dirty="0" smtClean="0"/>
                <a:t>◎情報伝達が容易に</a:t>
              </a:r>
              <a:endParaRPr lang="en-US" altLang="ja-JP" dirty="0" smtClean="0"/>
            </a:p>
            <a:p>
              <a:r>
                <a:rPr kumimoji="1" lang="ja-JP" altLang="en-US" dirty="0" smtClean="0"/>
                <a:t>　　↓</a:t>
              </a:r>
              <a:endParaRPr kumimoji="1" lang="en-US" altLang="ja-JP" dirty="0" smtClean="0"/>
            </a:p>
            <a:p>
              <a:r>
                <a:rPr lang="ja-JP" altLang="en-US" dirty="0" smtClean="0"/>
                <a:t>　　自分の情報の発信拡大</a:t>
              </a:r>
              <a:endParaRPr lang="en-US" altLang="ja-JP" dirty="0" smtClean="0"/>
            </a:p>
            <a:p>
              <a:r>
                <a:rPr kumimoji="1" lang="ja-JP" altLang="en-US" dirty="0" smtClean="0"/>
                <a:t>　　↓</a:t>
              </a:r>
              <a:endParaRPr kumimoji="1" lang="en-US" altLang="ja-JP" dirty="0" smtClean="0"/>
            </a:p>
            <a:p>
              <a:r>
                <a:rPr lang="ja-JP" altLang="en-US" dirty="0" smtClean="0"/>
                <a:t>　　他人の情報の取得容易化</a:t>
              </a:r>
              <a:endParaRPr lang="en-US" altLang="ja-JP" dirty="0" smtClean="0"/>
            </a:p>
            <a:p>
              <a:endParaRPr kumimoji="1" lang="en-US" altLang="ja-JP" dirty="0"/>
            </a:p>
            <a:p>
              <a:r>
                <a:rPr lang="ja-JP" altLang="en-US" dirty="0" smtClean="0"/>
                <a:t>◎人との関係性を管理することが容易に</a:t>
              </a:r>
              <a:endParaRPr lang="en-US" altLang="ja-JP" dirty="0" smtClean="0"/>
            </a:p>
            <a:p>
              <a:r>
                <a:rPr lang="ja-JP" altLang="en-US" dirty="0"/>
                <a:t>　</a:t>
              </a:r>
              <a:r>
                <a:rPr lang="ja-JP" altLang="en-US" dirty="0" smtClean="0"/>
                <a:t>　↓</a:t>
              </a:r>
              <a:endParaRPr lang="en-US" altLang="ja-JP" dirty="0" smtClean="0"/>
            </a:p>
            <a:p>
              <a:r>
                <a:rPr lang="ja-JP" altLang="en-US" dirty="0"/>
                <a:t>　</a:t>
              </a:r>
              <a:r>
                <a:rPr lang="ja-JP" altLang="en-US" dirty="0" smtClean="0"/>
                <a:t>　・自分中心の関係性構築</a:t>
              </a:r>
              <a:endParaRPr lang="en-US" altLang="ja-JP" dirty="0" smtClean="0"/>
            </a:p>
            <a:p>
              <a:r>
                <a:rPr lang="ja-JP" altLang="en-US" dirty="0"/>
                <a:t>　</a:t>
              </a:r>
              <a:r>
                <a:rPr lang="ja-JP" altLang="en-US" dirty="0" smtClean="0"/>
                <a:t>　・“ゆるい”コミュニケーション　　　　　　が可能に</a:t>
              </a:r>
              <a:endParaRPr lang="en-US" altLang="ja-JP" dirty="0" smtClean="0"/>
            </a:p>
            <a:p>
              <a:r>
                <a:rPr lang="ja-JP" altLang="en-US" dirty="0"/>
                <a:t>　</a:t>
              </a:r>
              <a:r>
                <a:rPr lang="ja-JP" altLang="en-US" dirty="0" smtClean="0"/>
                <a:t>　・現実では難しい関係性の構築　　　</a:t>
              </a:r>
              <a:endParaRPr lang="en-US" altLang="ja-JP" dirty="0" smtClean="0"/>
            </a:p>
            <a:p>
              <a:r>
                <a:rPr lang="ja-JP" altLang="en-US" dirty="0"/>
                <a:t>　</a:t>
              </a:r>
              <a:r>
                <a:rPr lang="ja-JP" altLang="en-US" dirty="0" smtClean="0"/>
                <a:t>　</a:t>
              </a:r>
              <a:endParaRPr lang="en-US" altLang="ja-JP" dirty="0" smtClean="0"/>
            </a:p>
          </p:txBody>
        </p:sp>
        <p:pic>
          <p:nvPicPr>
            <p:cNvPr id="8" name="図 7"/>
            <p:cNvPicPr>
              <a:picLocks noChangeAspect="1"/>
            </p:cNvPicPr>
            <p:nvPr/>
          </p:nvPicPr>
          <p:blipFill>
            <a:blip r:embed="rId2"/>
            <a:stretch>
              <a:fillRect/>
            </a:stretch>
          </p:blipFill>
          <p:spPr>
            <a:xfrm>
              <a:off x="4642467" y="1354690"/>
              <a:ext cx="4511329" cy="3870504"/>
            </a:xfrm>
            <a:prstGeom prst="rect">
              <a:avLst/>
            </a:prstGeom>
          </p:spPr>
        </p:pic>
      </p:grpSp>
    </p:spTree>
    <p:extLst>
      <p:ext uri="{BB962C8B-B14F-4D97-AF65-F5344CB8AC3E}">
        <p14:creationId xmlns:p14="http://schemas.microsoft.com/office/powerpoint/2010/main" val="378162344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27</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仮説導出</a:t>
            </a:r>
            <a:endParaRPr kumimoji="1" lang="ja-JP" altLang="en-US" sz="1200" dirty="0"/>
          </a:p>
        </p:txBody>
      </p:sp>
      <p:grpSp>
        <p:nvGrpSpPr>
          <p:cNvPr id="2" name="図形グループ 1"/>
          <p:cNvGrpSpPr/>
          <p:nvPr/>
        </p:nvGrpSpPr>
        <p:grpSpPr>
          <a:xfrm>
            <a:off x="1236033" y="822534"/>
            <a:ext cx="6100763" cy="5160672"/>
            <a:chOff x="1052848" y="1262130"/>
            <a:chExt cx="6100763" cy="5160672"/>
          </a:xfrm>
        </p:grpSpPr>
        <p:sp>
          <p:nvSpPr>
            <p:cNvPr id="6" name="テキスト ボックス 5"/>
            <p:cNvSpPr txBox="1"/>
            <p:nvPr/>
          </p:nvSpPr>
          <p:spPr>
            <a:xfrm>
              <a:off x="1052848" y="1262130"/>
              <a:ext cx="5032147" cy="369332"/>
            </a:xfrm>
            <a:prstGeom prst="rect">
              <a:avLst/>
            </a:prstGeom>
            <a:noFill/>
          </p:spPr>
          <p:txBody>
            <a:bodyPr wrap="none" rtlCol="0">
              <a:spAutoFit/>
            </a:bodyPr>
            <a:lstStyle/>
            <a:p>
              <a:r>
                <a:rPr kumimoji="1" lang="ja-JP" altLang="en-US" dirty="0" smtClean="0"/>
                <a:t>これに伴って、４つのタイプが生まれてきた。</a:t>
              </a:r>
              <a:endParaRPr kumimoji="1" lang="en-US" altLang="ja-JP" dirty="0" smtClean="0"/>
            </a:p>
          </p:txBody>
        </p:sp>
        <p:pic>
          <p:nvPicPr>
            <p:cNvPr id="7" name="図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52848" y="1774602"/>
              <a:ext cx="6100763" cy="4648200"/>
            </a:xfrm>
            <a:prstGeom prst="rect">
              <a:avLst/>
            </a:prstGeom>
          </p:spPr>
        </p:pic>
      </p:grpSp>
    </p:spTree>
    <p:extLst>
      <p:ext uri="{BB962C8B-B14F-4D97-AF65-F5344CB8AC3E}">
        <p14:creationId xmlns:p14="http://schemas.microsoft.com/office/powerpoint/2010/main" val="30990024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28</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仮説導出</a:t>
            </a:r>
            <a:endParaRPr kumimoji="1" lang="ja-JP" altLang="en-US" sz="1200" dirty="0"/>
          </a:p>
        </p:txBody>
      </p:sp>
      <p:grpSp>
        <p:nvGrpSpPr>
          <p:cNvPr id="6" name="図形グループ 5"/>
          <p:cNvGrpSpPr/>
          <p:nvPr/>
        </p:nvGrpSpPr>
        <p:grpSpPr>
          <a:xfrm>
            <a:off x="414846" y="1063326"/>
            <a:ext cx="8854332" cy="4269301"/>
            <a:chOff x="414846" y="1063326"/>
            <a:chExt cx="8854332" cy="4269301"/>
          </a:xfrm>
        </p:grpSpPr>
        <p:sp>
          <p:nvSpPr>
            <p:cNvPr id="7" name="テキスト ボックス 6"/>
            <p:cNvSpPr txBox="1"/>
            <p:nvPr/>
          </p:nvSpPr>
          <p:spPr>
            <a:xfrm>
              <a:off x="414846" y="1063326"/>
              <a:ext cx="8854332" cy="830997"/>
            </a:xfrm>
            <a:prstGeom prst="rect">
              <a:avLst/>
            </a:prstGeom>
            <a:noFill/>
          </p:spPr>
          <p:txBody>
            <a:bodyPr wrap="square" rtlCol="0">
              <a:spAutoFit/>
            </a:bodyPr>
            <a:lstStyle/>
            <a:p>
              <a:r>
                <a:rPr kumimoji="1" lang="ja-JP" altLang="en-US" sz="2400" dirty="0" smtClean="0"/>
                <a:t>ネタ消費とは・・・</a:t>
              </a:r>
              <a:r>
                <a:rPr lang="ja-JP" altLang="en-US" sz="2400" dirty="0" smtClean="0"/>
                <a:t>コミュニケーションやアピールのために面　　　　　　　</a:t>
              </a:r>
              <a:endParaRPr lang="en-US" altLang="ja-JP" sz="2400" dirty="0" smtClean="0"/>
            </a:p>
            <a:p>
              <a:r>
                <a:rPr lang="ja-JP" altLang="ja-JP" sz="2400" dirty="0"/>
                <a:t>　</a:t>
              </a:r>
              <a:r>
                <a:rPr lang="ja-JP" altLang="en-US" sz="2400" dirty="0" smtClean="0"/>
                <a:t>　　　　　　白いものや</a:t>
              </a:r>
              <a:r>
                <a:rPr kumimoji="1" lang="ja-JP" altLang="en-US" sz="2400" dirty="0" smtClean="0"/>
                <a:t>こだわりのあるものを消費すること。</a:t>
              </a:r>
              <a:endParaRPr kumimoji="1" lang="en-US" altLang="ja-JP" sz="2400" dirty="0" smtClean="0"/>
            </a:p>
          </p:txBody>
        </p:sp>
        <p:sp>
          <p:nvSpPr>
            <p:cNvPr id="8" name="角丸四角形 7"/>
            <p:cNvSpPr/>
            <p:nvPr/>
          </p:nvSpPr>
          <p:spPr>
            <a:xfrm>
              <a:off x="898301" y="2369713"/>
              <a:ext cx="2492063" cy="2949262"/>
            </a:xfrm>
            <a:prstGeom prst="roundRect">
              <a:avLst/>
            </a:prstGeom>
            <a:solidFill>
              <a:schemeClr val="tx2">
                <a:lumMod val="40000"/>
                <a:lumOff val="6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じぶんの情報を</a:t>
              </a:r>
              <a:endParaRPr kumimoji="1" lang="en-US" altLang="ja-JP" sz="3200" dirty="0" smtClean="0">
                <a:solidFill>
                  <a:schemeClr val="tx1"/>
                </a:solidFill>
              </a:endParaRPr>
            </a:p>
            <a:p>
              <a:pPr algn="ctr"/>
              <a:r>
                <a:rPr lang="ja-JP" altLang="en-US" sz="3200" dirty="0" smtClean="0">
                  <a:solidFill>
                    <a:schemeClr val="tx1"/>
                  </a:solidFill>
                </a:rPr>
                <a:t>発信拡大</a:t>
              </a:r>
              <a:endParaRPr kumimoji="1" lang="ja-JP" altLang="en-US" sz="3200" dirty="0">
                <a:solidFill>
                  <a:schemeClr val="tx1"/>
                </a:solidFill>
              </a:endParaRPr>
            </a:p>
          </p:txBody>
        </p:sp>
        <p:pic>
          <p:nvPicPr>
            <p:cNvPr id="9" name="図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632808" y="2369714"/>
              <a:ext cx="3123420" cy="2962913"/>
            </a:xfrm>
            <a:prstGeom prst="rect">
              <a:avLst/>
            </a:prstGeom>
          </p:spPr>
        </p:pic>
        <p:sp>
          <p:nvSpPr>
            <p:cNvPr id="10" name="テキスト ボックス 9"/>
            <p:cNvSpPr txBox="1"/>
            <p:nvPr/>
          </p:nvSpPr>
          <p:spPr>
            <a:xfrm>
              <a:off x="5138626" y="3353575"/>
              <a:ext cx="1980029" cy="954107"/>
            </a:xfrm>
            <a:prstGeom prst="rect">
              <a:avLst/>
            </a:prstGeom>
            <a:noFill/>
          </p:spPr>
          <p:txBody>
            <a:bodyPr wrap="none" rtlCol="0">
              <a:spAutoFit/>
            </a:bodyPr>
            <a:lstStyle/>
            <a:p>
              <a:r>
                <a:rPr lang="ja-JP" altLang="en-US" sz="2800" dirty="0" smtClean="0"/>
                <a:t>自分中心の</a:t>
              </a:r>
              <a:endParaRPr lang="en-US" altLang="ja-JP" sz="2800" dirty="0" smtClean="0"/>
            </a:p>
            <a:p>
              <a:r>
                <a:rPr lang="ja-JP" altLang="en-US" sz="2800" dirty="0" smtClean="0"/>
                <a:t>関係性</a:t>
              </a:r>
              <a:r>
                <a:rPr kumimoji="1" lang="ja-JP" altLang="en-US" sz="2800" dirty="0" smtClean="0"/>
                <a:t>構築</a:t>
              </a:r>
              <a:endParaRPr kumimoji="1" lang="ja-JP" altLang="en-US" sz="2800" dirty="0"/>
            </a:p>
          </p:txBody>
        </p:sp>
        <p:sp>
          <p:nvSpPr>
            <p:cNvPr id="11" name="左右矢印 10"/>
            <p:cNvSpPr/>
            <p:nvPr/>
          </p:nvSpPr>
          <p:spPr>
            <a:xfrm>
              <a:off x="3574128" y="3631843"/>
              <a:ext cx="912114" cy="48463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410578194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29</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仮説導出</a:t>
            </a:r>
            <a:endParaRPr kumimoji="1" lang="ja-JP" altLang="en-US" sz="1200" dirty="0"/>
          </a:p>
        </p:txBody>
      </p:sp>
      <p:grpSp>
        <p:nvGrpSpPr>
          <p:cNvPr id="6" name="図形グループ 5"/>
          <p:cNvGrpSpPr/>
          <p:nvPr/>
        </p:nvGrpSpPr>
        <p:grpSpPr>
          <a:xfrm>
            <a:off x="587827" y="569084"/>
            <a:ext cx="8556173" cy="5389411"/>
            <a:chOff x="822808" y="959043"/>
            <a:chExt cx="8556173" cy="5389411"/>
          </a:xfrm>
        </p:grpSpPr>
        <p:sp>
          <p:nvSpPr>
            <p:cNvPr id="7" name="テキスト ボックス 6"/>
            <p:cNvSpPr txBox="1"/>
            <p:nvPr/>
          </p:nvSpPr>
          <p:spPr>
            <a:xfrm>
              <a:off x="822808" y="959043"/>
              <a:ext cx="5827236" cy="400110"/>
            </a:xfrm>
            <a:prstGeom prst="rect">
              <a:avLst/>
            </a:prstGeom>
            <a:noFill/>
          </p:spPr>
          <p:txBody>
            <a:bodyPr wrap="none" rtlCol="0">
              <a:spAutoFit/>
            </a:bodyPr>
            <a:lstStyle/>
            <a:p>
              <a:r>
                <a:rPr kumimoji="1" lang="ja-JP" altLang="en-US" sz="2000" dirty="0" smtClean="0"/>
                <a:t>さらに、ネタ消費は４つのパターンに分かれる。</a:t>
              </a:r>
              <a:endParaRPr kumimoji="1" lang="ja-JP" altLang="en-US" sz="2000" dirty="0"/>
            </a:p>
          </p:txBody>
        </p:sp>
        <p:pic>
          <p:nvPicPr>
            <p:cNvPr id="8" name="図 7"/>
            <p:cNvPicPr>
              <a:picLocks noChangeAspect="1"/>
            </p:cNvPicPr>
            <p:nvPr/>
          </p:nvPicPr>
          <p:blipFill>
            <a:blip r:embed="rId2"/>
            <a:stretch>
              <a:fillRect/>
            </a:stretch>
          </p:blipFill>
          <p:spPr>
            <a:xfrm>
              <a:off x="898302" y="1528431"/>
              <a:ext cx="5273898" cy="4820023"/>
            </a:xfrm>
            <a:prstGeom prst="rect">
              <a:avLst/>
            </a:prstGeom>
          </p:spPr>
        </p:pic>
        <p:sp>
          <p:nvSpPr>
            <p:cNvPr id="9" name="正方形/長方形 8"/>
            <p:cNvSpPr/>
            <p:nvPr/>
          </p:nvSpPr>
          <p:spPr>
            <a:xfrm>
              <a:off x="1429555" y="3796773"/>
              <a:ext cx="1477851" cy="14166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3945765" y="3288058"/>
              <a:ext cx="1902854" cy="20211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 name="直線矢印コネクタ 10"/>
            <p:cNvCxnSpPr/>
            <p:nvPr/>
          </p:nvCxnSpPr>
          <p:spPr>
            <a:xfrm flipV="1">
              <a:off x="2660924" y="1918953"/>
              <a:ext cx="3897642" cy="187782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 name="テキスト ボックス 11"/>
            <p:cNvSpPr txBox="1"/>
            <p:nvPr/>
          </p:nvSpPr>
          <p:spPr>
            <a:xfrm>
              <a:off x="6655158" y="1734286"/>
              <a:ext cx="2723823" cy="369332"/>
            </a:xfrm>
            <a:prstGeom prst="rect">
              <a:avLst/>
            </a:prstGeom>
            <a:noFill/>
          </p:spPr>
          <p:txBody>
            <a:bodyPr wrap="none" rtlCol="0">
              <a:spAutoFit/>
            </a:bodyPr>
            <a:lstStyle/>
            <a:p>
              <a:r>
                <a:rPr kumimoji="1" lang="ja-JP" altLang="en-US" dirty="0" smtClean="0"/>
                <a:t>オタクの欲求の１つ</a:t>
              </a:r>
              <a:r>
                <a:rPr lang="ja-JP" altLang="en-US" dirty="0" smtClean="0"/>
                <a:t>自律</a:t>
              </a:r>
              <a:endParaRPr lang="en-US" altLang="ja-JP" dirty="0" smtClean="0"/>
            </a:p>
          </p:txBody>
        </p:sp>
        <p:cxnSp>
          <p:nvCxnSpPr>
            <p:cNvPr id="13" name="直線矢印コネクタ 12"/>
            <p:cNvCxnSpPr/>
            <p:nvPr/>
          </p:nvCxnSpPr>
          <p:spPr>
            <a:xfrm>
              <a:off x="5863108" y="3459428"/>
              <a:ext cx="695459" cy="30712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4" name="図 1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19068" y="2872305"/>
              <a:ext cx="1929551" cy="243861"/>
            </a:xfrm>
            <a:prstGeom prst="rect">
              <a:avLst/>
            </a:prstGeom>
          </p:spPr>
        </p:pic>
        <p:pic>
          <p:nvPicPr>
            <p:cNvPr id="15" name="図 1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022615">
              <a:off x="5786231" y="3154141"/>
              <a:ext cx="868529" cy="446473"/>
            </a:xfrm>
            <a:prstGeom prst="rect">
              <a:avLst/>
            </a:prstGeom>
          </p:spPr>
        </p:pic>
        <p:sp>
          <p:nvSpPr>
            <p:cNvPr id="16" name="テキスト ボックス 15"/>
            <p:cNvSpPr txBox="1"/>
            <p:nvPr/>
          </p:nvSpPr>
          <p:spPr>
            <a:xfrm>
              <a:off x="6615487" y="3682941"/>
              <a:ext cx="2262158" cy="369332"/>
            </a:xfrm>
            <a:prstGeom prst="rect">
              <a:avLst/>
            </a:prstGeom>
            <a:noFill/>
          </p:spPr>
          <p:txBody>
            <a:bodyPr wrap="none" rtlCol="0">
              <a:spAutoFit/>
            </a:bodyPr>
            <a:lstStyle/>
            <a:p>
              <a:r>
                <a:rPr kumimoji="1" lang="ja-JP" altLang="en-US" dirty="0" smtClean="0"/>
                <a:t>コミュニティに所属</a:t>
              </a:r>
              <a:endParaRPr kumimoji="1" lang="ja-JP" altLang="en-US" dirty="0"/>
            </a:p>
          </p:txBody>
        </p:sp>
      </p:grpSp>
    </p:spTree>
    <p:extLst>
      <p:ext uri="{BB962C8B-B14F-4D97-AF65-F5344CB8AC3E}">
        <p14:creationId xmlns:p14="http://schemas.microsoft.com/office/powerpoint/2010/main" val="410578194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3</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現状分析</a:t>
            </a:r>
            <a:endParaRPr kumimoji="1" lang="ja-JP" altLang="en-US" sz="1200" dirty="0"/>
          </a:p>
        </p:txBody>
      </p:sp>
      <p:pic>
        <p:nvPicPr>
          <p:cNvPr id="9" name="図 8"/>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527388" y="3424460"/>
            <a:ext cx="2285137" cy="3378622"/>
          </a:xfrm>
          <a:prstGeom prst="rect">
            <a:avLst/>
          </a:prstGeom>
        </p:spPr>
      </p:pic>
      <p:pic>
        <p:nvPicPr>
          <p:cNvPr id="10" name="図 9"/>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55245" y="3752065"/>
            <a:ext cx="2034985" cy="2682512"/>
          </a:xfrm>
          <a:prstGeom prst="rect">
            <a:avLst/>
          </a:prstGeom>
        </p:spPr>
      </p:pic>
      <p:pic>
        <p:nvPicPr>
          <p:cNvPr id="11" name="図 10" descr="インバウンド.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74812" y="361016"/>
            <a:ext cx="4189948" cy="3063444"/>
          </a:xfrm>
          <a:prstGeom prst="rect">
            <a:avLst/>
          </a:prstGeom>
        </p:spPr>
      </p:pic>
      <p:sp>
        <p:nvSpPr>
          <p:cNvPr id="14" name="円/楕円 13"/>
          <p:cNvSpPr/>
          <p:nvPr/>
        </p:nvSpPr>
        <p:spPr>
          <a:xfrm>
            <a:off x="569738" y="1258241"/>
            <a:ext cx="1198824" cy="451067"/>
          </a:xfrm>
          <a:prstGeom prst="ellipse">
            <a:avLst/>
          </a:pr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4400" dirty="0">
              <a:ln>
                <a:solidFill>
                  <a:srgbClr val="FF0000"/>
                </a:solidFill>
              </a:ln>
              <a:noFill/>
            </a:endParaRPr>
          </a:p>
        </p:txBody>
      </p:sp>
      <p:sp>
        <p:nvSpPr>
          <p:cNvPr id="15" name="円/楕円 14"/>
          <p:cNvSpPr/>
          <p:nvPr/>
        </p:nvSpPr>
        <p:spPr>
          <a:xfrm>
            <a:off x="1662824" y="3752065"/>
            <a:ext cx="608578" cy="984139"/>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6" name="円/楕円 15"/>
          <p:cNvSpPr/>
          <p:nvPr/>
        </p:nvSpPr>
        <p:spPr>
          <a:xfrm>
            <a:off x="2527388" y="4035864"/>
            <a:ext cx="2285137" cy="522288"/>
          </a:xfrm>
          <a:prstGeom prst="ellipse">
            <a:avLst/>
          </a:pr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7" name="テキスト ボックス 16"/>
          <p:cNvSpPr txBox="1"/>
          <p:nvPr/>
        </p:nvSpPr>
        <p:spPr>
          <a:xfrm>
            <a:off x="4812525" y="999641"/>
            <a:ext cx="3748692" cy="923330"/>
          </a:xfrm>
          <a:prstGeom prst="rect">
            <a:avLst/>
          </a:prstGeom>
          <a:noFill/>
        </p:spPr>
        <p:txBody>
          <a:bodyPr wrap="square" rtlCol="0">
            <a:spAutoFit/>
          </a:bodyPr>
          <a:lstStyle/>
          <a:p>
            <a:r>
              <a:rPr kumimoji="1" lang="ja-JP" altLang="en-US" dirty="0" smtClean="0"/>
              <a:t>近年、新聞から書籍までさまざまな媒体を通じて</a:t>
            </a:r>
            <a:r>
              <a:rPr kumimoji="1" lang="ja-JP" altLang="en-US" u="sng" dirty="0" smtClean="0"/>
              <a:t>「インバウンド」</a:t>
            </a:r>
            <a:r>
              <a:rPr kumimoji="1" lang="ja-JP" altLang="en-US" dirty="0" smtClean="0"/>
              <a:t>が注目されている。</a:t>
            </a:r>
            <a:endParaRPr kumimoji="1" lang="ja-JP" altLang="en-US" dirty="0"/>
          </a:p>
        </p:txBody>
      </p:sp>
      <p:sp>
        <p:nvSpPr>
          <p:cNvPr id="18" name="正方形/長方形 17"/>
          <p:cNvSpPr/>
          <p:nvPr/>
        </p:nvSpPr>
        <p:spPr>
          <a:xfrm>
            <a:off x="4812525" y="2224131"/>
            <a:ext cx="4191000" cy="1200329"/>
          </a:xfrm>
          <a:prstGeom prst="rect">
            <a:avLst/>
          </a:prstGeom>
        </p:spPr>
        <p:txBody>
          <a:bodyPr wrap="square">
            <a:spAutoFit/>
          </a:bodyPr>
          <a:lstStyle/>
          <a:p>
            <a:r>
              <a:rPr kumimoji="1" lang="ja-JP" altLang="en-US" dirty="0"/>
              <a:t>インバウンド（</a:t>
            </a:r>
            <a:r>
              <a:rPr kumimoji="1" lang="en-US" altLang="ja-JP" dirty="0"/>
              <a:t>Inbound</a:t>
            </a:r>
            <a:r>
              <a:rPr kumimoji="1" lang="ja-JP" altLang="en-US" dirty="0"/>
              <a:t>）とは</a:t>
            </a:r>
            <a:r>
              <a:rPr kumimoji="1" lang="en-US" altLang="ja-JP" dirty="0"/>
              <a:t>…</a:t>
            </a:r>
          </a:p>
          <a:p>
            <a:r>
              <a:rPr kumimoji="1" lang="ja-JP" altLang="en-US" dirty="0"/>
              <a:t>外国人が訪れてくる旅行のこと。日本へのインバウンドを訪日外国人旅行または訪日旅行という。</a:t>
            </a:r>
          </a:p>
        </p:txBody>
      </p:sp>
      <p:pic>
        <p:nvPicPr>
          <p:cNvPr id="20" name="図 19" descr="f0b2f87cd96150e0a34abaf7712bb540-213x300.jp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397924" y="3537315"/>
            <a:ext cx="2352888" cy="3053956"/>
          </a:xfrm>
          <a:prstGeom prst="rect">
            <a:avLst/>
          </a:prstGeom>
        </p:spPr>
      </p:pic>
      <p:sp>
        <p:nvSpPr>
          <p:cNvPr id="22" name="円/楕円 21"/>
          <p:cNvSpPr/>
          <p:nvPr/>
        </p:nvSpPr>
        <p:spPr>
          <a:xfrm>
            <a:off x="5291088" y="5114139"/>
            <a:ext cx="2285137" cy="522288"/>
          </a:xfrm>
          <a:prstGeom prst="ellipse">
            <a:avLst/>
          </a:pr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136518197"/>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30</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仮説導出</a:t>
            </a:r>
            <a:endParaRPr kumimoji="1" lang="ja-JP" altLang="en-US" sz="1200" dirty="0"/>
          </a:p>
        </p:txBody>
      </p:sp>
      <p:sp>
        <p:nvSpPr>
          <p:cNvPr id="6" name="テキスト ボックス 5"/>
          <p:cNvSpPr txBox="1"/>
          <p:nvPr/>
        </p:nvSpPr>
        <p:spPr>
          <a:xfrm>
            <a:off x="590032" y="1352283"/>
            <a:ext cx="8081682" cy="3416320"/>
          </a:xfrm>
          <a:prstGeom prst="rect">
            <a:avLst/>
          </a:prstGeom>
          <a:noFill/>
        </p:spPr>
        <p:txBody>
          <a:bodyPr wrap="square" rtlCol="0">
            <a:spAutoFit/>
          </a:bodyPr>
          <a:lstStyle/>
          <a:p>
            <a:r>
              <a:rPr kumimoji="1" lang="ja-JP" altLang="en-US" sz="2400" dirty="0" smtClean="0">
                <a:latin typeface="+mn-ea"/>
              </a:rPr>
              <a:t>面白いものやこだわりのあるものを消費し、</a:t>
            </a:r>
            <a:r>
              <a:rPr kumimoji="1" lang="en-US" altLang="ja-JP" sz="2400" dirty="0" smtClean="0">
                <a:latin typeface="+mn-ea"/>
              </a:rPr>
              <a:t>SNS</a:t>
            </a:r>
            <a:r>
              <a:rPr kumimoji="1" lang="ja-JP" altLang="en-US" sz="2400" dirty="0" smtClean="0">
                <a:latin typeface="+mn-ea"/>
              </a:rPr>
              <a:t>で共有</a:t>
            </a:r>
            <a:endParaRPr kumimoji="1" lang="en-US" altLang="ja-JP" sz="2400" dirty="0" smtClean="0">
              <a:latin typeface="+mn-ea"/>
            </a:endParaRPr>
          </a:p>
          <a:p>
            <a:r>
              <a:rPr lang="ja-JP" altLang="en-US" sz="2400" dirty="0" smtClean="0">
                <a:latin typeface="+mn-ea"/>
              </a:rPr>
              <a:t>↓</a:t>
            </a:r>
            <a:endParaRPr lang="en-US" altLang="ja-JP" sz="2400" dirty="0" smtClean="0">
              <a:latin typeface="+mn-ea"/>
            </a:endParaRPr>
          </a:p>
          <a:p>
            <a:r>
              <a:rPr kumimoji="1" lang="ja-JP" altLang="en-US" sz="2400" dirty="0">
                <a:latin typeface="+mn-ea"/>
              </a:rPr>
              <a:t>自国</a:t>
            </a:r>
            <a:r>
              <a:rPr kumimoji="1" lang="ja-JP" altLang="en-US" sz="2400" dirty="0" smtClean="0">
                <a:latin typeface="+mn-ea"/>
              </a:rPr>
              <a:t>で楽しめる漫画・アニメそのものよりも</a:t>
            </a:r>
            <a:endParaRPr kumimoji="1" lang="en-US" altLang="ja-JP" sz="2400" dirty="0" smtClean="0">
              <a:latin typeface="+mn-ea"/>
            </a:endParaRPr>
          </a:p>
          <a:p>
            <a:r>
              <a:rPr lang="ja-JP" altLang="en-US" sz="2400" dirty="0" smtClean="0">
                <a:latin typeface="+mn-ea"/>
              </a:rPr>
              <a:t>コスプレやフィギュア等、アニメ・漫画作品によって価値が付加された関連物を消費したくなるのでは？</a:t>
            </a:r>
            <a:endParaRPr lang="en-US" altLang="ja-JP" sz="2400" dirty="0" smtClean="0">
              <a:latin typeface="+mn-ea"/>
            </a:endParaRPr>
          </a:p>
          <a:p>
            <a:endParaRPr lang="en-US" altLang="ja-JP" sz="2400" dirty="0">
              <a:latin typeface="+mn-ea"/>
            </a:endParaRPr>
          </a:p>
          <a:p>
            <a:endParaRPr lang="en-US" altLang="ja-JP" sz="2400" dirty="0">
              <a:latin typeface="+mn-ea"/>
            </a:endParaRPr>
          </a:p>
          <a:p>
            <a:r>
              <a:rPr lang="ja-JP" altLang="en-US" sz="2400" dirty="0" smtClean="0">
                <a:latin typeface="+mn-ea"/>
              </a:rPr>
              <a:t>コスプレやフィギュア等、アニメ・漫画作品によって価値が付加された関連物を私たちは「副次物」と定義する。</a:t>
            </a:r>
            <a:endParaRPr lang="en-US" altLang="ja-JP" sz="2400" dirty="0" smtClean="0">
              <a:latin typeface="+mn-ea"/>
            </a:endParaRPr>
          </a:p>
        </p:txBody>
      </p:sp>
    </p:spTree>
    <p:extLst>
      <p:ext uri="{BB962C8B-B14F-4D97-AF65-F5344CB8AC3E}">
        <p14:creationId xmlns:p14="http://schemas.microsoft.com/office/powerpoint/2010/main" val="200263299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31</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仮説</a:t>
            </a:r>
            <a:endParaRPr kumimoji="1" lang="ja-JP" altLang="en-US" sz="1200" dirty="0"/>
          </a:p>
        </p:txBody>
      </p:sp>
      <p:sp>
        <p:nvSpPr>
          <p:cNvPr id="2" name="テキスト ボックス 1"/>
          <p:cNvSpPr txBox="1"/>
          <p:nvPr/>
        </p:nvSpPr>
        <p:spPr>
          <a:xfrm>
            <a:off x="3566006" y="985574"/>
            <a:ext cx="2234861" cy="584776"/>
          </a:xfrm>
          <a:prstGeom prst="rect">
            <a:avLst/>
          </a:prstGeom>
          <a:noFill/>
        </p:spPr>
        <p:txBody>
          <a:bodyPr wrap="square" rtlCol="0">
            <a:spAutoFit/>
          </a:bodyPr>
          <a:lstStyle/>
          <a:p>
            <a:pPr algn="ctr"/>
            <a:r>
              <a:rPr kumimoji="1" lang="ja-JP" altLang="en-US" sz="3200" dirty="0" smtClean="0"/>
              <a:t>仮説２</a:t>
            </a:r>
            <a:endParaRPr kumimoji="1" lang="ja-JP" altLang="en-US" sz="3200" dirty="0"/>
          </a:p>
        </p:txBody>
      </p:sp>
      <p:sp>
        <p:nvSpPr>
          <p:cNvPr id="6" name="正方形/長方形 5"/>
          <p:cNvSpPr/>
          <p:nvPr/>
        </p:nvSpPr>
        <p:spPr>
          <a:xfrm>
            <a:off x="1052552" y="1843599"/>
            <a:ext cx="6959390" cy="3046988"/>
          </a:xfrm>
          <a:prstGeom prst="rect">
            <a:avLst/>
          </a:prstGeom>
        </p:spPr>
        <p:txBody>
          <a:bodyPr wrap="square">
            <a:spAutoFit/>
          </a:bodyPr>
          <a:lstStyle/>
          <a:p>
            <a:pPr lvl="0"/>
            <a:r>
              <a:rPr kumimoji="1" lang="ja-JP" altLang="en-US" sz="3200" dirty="0">
                <a:solidFill>
                  <a:prstClr val="black"/>
                </a:solidFill>
                <a:latin typeface="+mn-ea"/>
              </a:rPr>
              <a:t>ポップカルチャーを目的の１つとして訪日している人の中で</a:t>
            </a:r>
            <a:r>
              <a:rPr lang="ja-JP" altLang="en-US" sz="3200" dirty="0" smtClean="0">
                <a:solidFill>
                  <a:prstClr val="black"/>
                </a:solidFill>
                <a:latin typeface="+mn-ea"/>
              </a:rPr>
              <a:t>、</a:t>
            </a:r>
            <a:r>
              <a:rPr kumimoji="1" lang="ja-JP" altLang="en-US" sz="3200" dirty="0" smtClean="0">
                <a:solidFill>
                  <a:prstClr val="black"/>
                </a:solidFill>
                <a:latin typeface="+mn-ea"/>
              </a:rPr>
              <a:t>日常的</a:t>
            </a:r>
            <a:r>
              <a:rPr kumimoji="1" lang="ja-JP" altLang="en-US" sz="3200" dirty="0">
                <a:solidFill>
                  <a:prstClr val="black"/>
                </a:solidFill>
                <a:latin typeface="+mn-ea"/>
              </a:rPr>
              <a:t>に</a:t>
            </a:r>
            <a:r>
              <a:rPr kumimoji="1" lang="en-US" altLang="ja-JP" sz="3200" dirty="0" smtClean="0">
                <a:solidFill>
                  <a:prstClr val="black"/>
                </a:solidFill>
                <a:latin typeface="+mn-ea"/>
              </a:rPr>
              <a:t>SNS</a:t>
            </a:r>
            <a:r>
              <a:rPr kumimoji="1" lang="ja-JP" altLang="en-US" sz="3200" dirty="0" smtClean="0">
                <a:solidFill>
                  <a:prstClr val="black"/>
                </a:solidFill>
                <a:latin typeface="+mn-ea"/>
              </a:rPr>
              <a:t>を発信</a:t>
            </a:r>
            <a:r>
              <a:rPr kumimoji="1" lang="ja-JP" altLang="en-US" sz="3200" dirty="0">
                <a:solidFill>
                  <a:prstClr val="black"/>
                </a:solidFill>
                <a:latin typeface="+mn-ea"/>
              </a:rPr>
              <a:t>している人は</a:t>
            </a:r>
            <a:r>
              <a:rPr kumimoji="1" lang="ja-JP" altLang="en-US" sz="3200" dirty="0" smtClean="0">
                <a:solidFill>
                  <a:prstClr val="black"/>
                </a:solidFill>
                <a:latin typeface="+mn-ea"/>
              </a:rPr>
              <a:t>、</a:t>
            </a:r>
            <a:r>
              <a:rPr lang="ja-JP" altLang="en-US" sz="3200" dirty="0" smtClean="0">
                <a:solidFill>
                  <a:prstClr val="black"/>
                </a:solidFill>
                <a:latin typeface="+mn-ea"/>
              </a:rPr>
              <a:t>ポップカルチャー</a:t>
            </a:r>
            <a:r>
              <a:rPr lang="ja-JP" altLang="en-US" sz="3200" dirty="0">
                <a:solidFill>
                  <a:prstClr val="black"/>
                </a:solidFill>
                <a:latin typeface="+mn-ea"/>
              </a:rPr>
              <a:t>のオリジナルのものよりも</a:t>
            </a:r>
            <a:r>
              <a:rPr kumimoji="1" lang="ja-JP" altLang="en-US" sz="3200" dirty="0">
                <a:solidFill>
                  <a:prstClr val="black"/>
                </a:solidFill>
                <a:latin typeface="+mn-ea"/>
              </a:rPr>
              <a:t>副次的なものの購入や体験</a:t>
            </a:r>
            <a:r>
              <a:rPr kumimoji="1" lang="ja-JP" altLang="en-US" sz="3200" dirty="0" smtClean="0">
                <a:solidFill>
                  <a:prstClr val="black"/>
                </a:solidFill>
                <a:latin typeface="+mn-ea"/>
              </a:rPr>
              <a:t>を</a:t>
            </a:r>
            <a:r>
              <a:rPr lang="ja-JP" altLang="en-US" sz="3200" dirty="0" smtClean="0">
                <a:solidFill>
                  <a:prstClr val="black"/>
                </a:solidFill>
                <a:latin typeface="+mn-ea"/>
              </a:rPr>
              <a:t>主</a:t>
            </a:r>
            <a:r>
              <a:rPr lang="ja-JP" altLang="en-US" sz="3200" dirty="0">
                <a:solidFill>
                  <a:prstClr val="black"/>
                </a:solidFill>
                <a:latin typeface="+mn-ea"/>
              </a:rPr>
              <a:t>な目的として訪日する傾向にある。</a:t>
            </a:r>
            <a:endParaRPr kumimoji="1" lang="en-US" altLang="ja-JP" sz="3200" dirty="0">
              <a:solidFill>
                <a:prstClr val="black"/>
              </a:solidFill>
              <a:latin typeface="+mn-ea"/>
            </a:endParaRPr>
          </a:p>
        </p:txBody>
      </p:sp>
      <p:sp>
        <p:nvSpPr>
          <p:cNvPr id="3" name="角丸四角形 2"/>
          <p:cNvSpPr/>
          <p:nvPr/>
        </p:nvSpPr>
        <p:spPr>
          <a:xfrm>
            <a:off x="842652" y="1758122"/>
            <a:ext cx="7718208" cy="3370496"/>
          </a:xfrm>
          <a:prstGeom prst="roundRect">
            <a:avLst/>
          </a:prstGeom>
          <a:noFill/>
          <a:ln w="5715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02632992"/>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32</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仮説導出</a:t>
            </a:r>
            <a:endParaRPr kumimoji="1" lang="en-US" altLang="ja-JP" sz="1200" dirty="0" smtClean="0"/>
          </a:p>
        </p:txBody>
      </p:sp>
      <p:sp>
        <p:nvSpPr>
          <p:cNvPr id="6" name="テキスト ボックス 5"/>
          <p:cNvSpPr txBox="1"/>
          <p:nvPr/>
        </p:nvSpPr>
        <p:spPr>
          <a:xfrm>
            <a:off x="485093" y="1581236"/>
            <a:ext cx="8413845" cy="3970318"/>
          </a:xfrm>
          <a:prstGeom prst="rect">
            <a:avLst/>
          </a:prstGeom>
          <a:noFill/>
        </p:spPr>
        <p:txBody>
          <a:bodyPr wrap="square" rtlCol="0">
            <a:spAutoFit/>
          </a:bodyPr>
          <a:lstStyle/>
          <a:p>
            <a:r>
              <a:rPr lang="ja-JP" altLang="en-US" sz="2800" dirty="0"/>
              <a:t>・情報を繰り返し意識することを、心理学の分野ではリハーサルと呼ぶ（太田、</a:t>
            </a:r>
            <a:r>
              <a:rPr lang="en-US" altLang="ja-JP" sz="2800" dirty="0"/>
              <a:t>2008</a:t>
            </a:r>
            <a:r>
              <a:rPr lang="ja-JP" altLang="en-US" sz="2800" dirty="0"/>
              <a:t>）</a:t>
            </a:r>
            <a:r>
              <a:rPr lang="ja-JP" altLang="en-US" sz="2800" dirty="0" smtClean="0"/>
              <a:t>。</a:t>
            </a:r>
            <a:endParaRPr lang="en-US" altLang="ja-JP" sz="2800" dirty="0" smtClean="0"/>
          </a:p>
          <a:p>
            <a:endParaRPr lang="en-US" altLang="ja-JP" sz="2800" dirty="0" smtClean="0"/>
          </a:p>
          <a:p>
            <a:r>
              <a:rPr lang="ja-JP" altLang="en-US" sz="2800" dirty="0" smtClean="0"/>
              <a:t>・旅行者は</a:t>
            </a:r>
            <a:r>
              <a:rPr lang="ja-JP" altLang="en-US" sz="2800" dirty="0"/>
              <a:t>帰宅後、友人や知人に旅行中の</a:t>
            </a:r>
            <a:r>
              <a:rPr lang="ja-JP" altLang="en-US" sz="2800" dirty="0" smtClean="0"/>
              <a:t>出来事を</a:t>
            </a:r>
            <a:r>
              <a:rPr lang="ja-JP" altLang="en-US" sz="2800" dirty="0"/>
              <a:t>話したり、旅行中に撮影した写真を</a:t>
            </a:r>
            <a:r>
              <a:rPr lang="ja-JP" altLang="en-US" sz="2800" dirty="0" smtClean="0"/>
              <a:t>見返す</a:t>
            </a:r>
            <a:r>
              <a:rPr lang="ja-JP" altLang="en-US" sz="2800" dirty="0"/>
              <a:t>といった活動を行うことが</a:t>
            </a:r>
            <a:r>
              <a:rPr lang="ja-JP" altLang="en-US" sz="2800" dirty="0" smtClean="0"/>
              <a:t>ある。</a:t>
            </a:r>
            <a:r>
              <a:rPr lang="ja-JP" altLang="en-US" sz="2800" dirty="0"/>
              <a:t>こうした</a:t>
            </a:r>
            <a:r>
              <a:rPr lang="ja-JP" altLang="en-US" sz="2800" dirty="0" smtClean="0"/>
              <a:t>活動の</a:t>
            </a:r>
            <a:r>
              <a:rPr lang="ja-JP" altLang="en-US" sz="2800" dirty="0"/>
              <a:t>中では、旅行の記憶に関する</a:t>
            </a:r>
            <a:r>
              <a:rPr lang="ja-JP" altLang="en-US" sz="2800" dirty="0" smtClean="0"/>
              <a:t>リハーサル</a:t>
            </a:r>
            <a:r>
              <a:rPr lang="ja-JP" altLang="en-US" sz="2800" dirty="0"/>
              <a:t>が行われていることに</a:t>
            </a:r>
            <a:r>
              <a:rPr lang="ja-JP" altLang="en-US" sz="2800" dirty="0" smtClean="0"/>
              <a:t>なる。</a:t>
            </a:r>
            <a:r>
              <a:rPr lang="en-US" altLang="ja-JP" sz="2800" dirty="0"/>
              <a:t>(</a:t>
            </a:r>
            <a:r>
              <a:rPr lang="ja-JP" altLang="en-US" sz="2800" dirty="0"/>
              <a:t>外山、山田、西尾　</a:t>
            </a:r>
            <a:r>
              <a:rPr lang="en-US" altLang="ja-JP" sz="2800" dirty="0"/>
              <a:t>2015)</a:t>
            </a:r>
          </a:p>
          <a:p>
            <a:endParaRPr lang="ja-JP" altLang="en-US" sz="2800" dirty="0"/>
          </a:p>
        </p:txBody>
      </p:sp>
      <p:sp>
        <p:nvSpPr>
          <p:cNvPr id="7" name="テキスト ボックス 6"/>
          <p:cNvSpPr txBox="1"/>
          <p:nvPr/>
        </p:nvSpPr>
        <p:spPr>
          <a:xfrm>
            <a:off x="349155" y="726141"/>
            <a:ext cx="8413845" cy="369332"/>
          </a:xfrm>
          <a:prstGeom prst="rect">
            <a:avLst/>
          </a:prstGeom>
          <a:noFill/>
        </p:spPr>
        <p:txBody>
          <a:bodyPr wrap="square" rtlCol="0">
            <a:spAutoFit/>
          </a:bodyPr>
          <a:lstStyle/>
          <a:p>
            <a:r>
              <a:rPr kumimoji="1" lang="ja-JP" altLang="en-US" dirty="0" smtClean="0"/>
              <a:t>先行研究</a:t>
            </a:r>
            <a:endParaRPr kumimoji="1" lang="ja-JP" altLang="en-US" dirty="0"/>
          </a:p>
        </p:txBody>
      </p:sp>
    </p:spTree>
    <p:extLst>
      <p:ext uri="{BB962C8B-B14F-4D97-AF65-F5344CB8AC3E}">
        <p14:creationId xmlns:p14="http://schemas.microsoft.com/office/powerpoint/2010/main" val="8824685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33</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仮説導出</a:t>
            </a:r>
            <a:endParaRPr kumimoji="1" lang="en-US" altLang="ja-JP" sz="1200" dirty="0" smtClean="0"/>
          </a:p>
        </p:txBody>
      </p:sp>
      <p:sp>
        <p:nvSpPr>
          <p:cNvPr id="6" name="テキスト ボックス 5"/>
          <p:cNvSpPr txBox="1"/>
          <p:nvPr/>
        </p:nvSpPr>
        <p:spPr>
          <a:xfrm>
            <a:off x="341536" y="1162689"/>
            <a:ext cx="8413845" cy="3970318"/>
          </a:xfrm>
          <a:prstGeom prst="rect">
            <a:avLst/>
          </a:prstGeom>
          <a:noFill/>
        </p:spPr>
        <p:txBody>
          <a:bodyPr wrap="square" rtlCol="0">
            <a:spAutoFit/>
          </a:bodyPr>
          <a:lstStyle/>
          <a:p>
            <a:r>
              <a:rPr lang="ja-JP" altLang="en-US" sz="2800" dirty="0" smtClean="0"/>
              <a:t>・以上</a:t>
            </a:r>
            <a:r>
              <a:rPr lang="ja-JP" altLang="en-US" sz="2800" dirty="0"/>
              <a:t>より、</a:t>
            </a:r>
            <a:r>
              <a:rPr lang="ja-JP" altLang="en-US" sz="2800" dirty="0" smtClean="0"/>
              <a:t>リハーサル</a:t>
            </a:r>
            <a:r>
              <a:rPr lang="ja-JP" altLang="en-US" sz="2800" dirty="0"/>
              <a:t>が、旅行経験から再来訪意向の</a:t>
            </a:r>
            <a:r>
              <a:rPr lang="ja-JP" altLang="en-US" sz="2800" dirty="0" smtClean="0"/>
              <a:t>形成に</a:t>
            </a:r>
            <a:r>
              <a:rPr lang="ja-JP" altLang="en-US" sz="2800" dirty="0"/>
              <a:t>至る一連の心理プロセスに好ましい</a:t>
            </a:r>
            <a:r>
              <a:rPr lang="ja-JP" altLang="en-US" sz="2800" dirty="0" smtClean="0"/>
              <a:t>影響</a:t>
            </a:r>
            <a:r>
              <a:rPr lang="ja-JP" altLang="en-US" sz="2800" dirty="0"/>
              <a:t>を及ぼしていることが示された</a:t>
            </a:r>
            <a:r>
              <a:rPr lang="ja-JP" altLang="en-US" sz="2800" dirty="0" smtClean="0"/>
              <a:t>。</a:t>
            </a:r>
            <a:r>
              <a:rPr lang="en-US" altLang="ja-JP" sz="2800" dirty="0"/>
              <a:t>(</a:t>
            </a:r>
            <a:r>
              <a:rPr lang="ja-JP" altLang="en-US" sz="2800" dirty="0"/>
              <a:t>外山、山田、西尾　</a:t>
            </a:r>
            <a:r>
              <a:rPr lang="en-US" altLang="ja-JP" sz="2800" dirty="0"/>
              <a:t>2015</a:t>
            </a:r>
            <a:r>
              <a:rPr lang="en-US" altLang="ja-JP" sz="2800" dirty="0" smtClean="0"/>
              <a:t>)</a:t>
            </a:r>
          </a:p>
          <a:p>
            <a:endParaRPr lang="ja-JP" altLang="en-US" sz="2800" dirty="0"/>
          </a:p>
          <a:p>
            <a:r>
              <a:rPr lang="ja-JP" altLang="en-US" sz="2800" dirty="0" smtClean="0"/>
              <a:t>・</a:t>
            </a:r>
            <a:r>
              <a:rPr lang="ja-JP" altLang="en-US" sz="2800" dirty="0"/>
              <a:t>旅行経験を通じて満足度を高めるだけでなく、旅行の記憶を鮮明に残すようにすることが、再来訪意向の形成にとって重要であると考えられる。</a:t>
            </a:r>
            <a:r>
              <a:rPr lang="en-US" altLang="ja-JP" sz="2800" dirty="0"/>
              <a:t>(</a:t>
            </a:r>
            <a:r>
              <a:rPr lang="ja-JP" altLang="en-US" sz="2800" dirty="0"/>
              <a:t>外山、山田、西尾　</a:t>
            </a:r>
            <a:r>
              <a:rPr lang="en-US" altLang="ja-JP" sz="2800" dirty="0"/>
              <a:t>2015)</a:t>
            </a:r>
            <a:endParaRPr kumimoji="1" lang="ja-JP" altLang="en-US" sz="2800" dirty="0"/>
          </a:p>
        </p:txBody>
      </p:sp>
      <p:sp>
        <p:nvSpPr>
          <p:cNvPr id="7" name="テキスト ボックス 6"/>
          <p:cNvSpPr txBox="1"/>
          <p:nvPr/>
        </p:nvSpPr>
        <p:spPr>
          <a:xfrm>
            <a:off x="174812" y="541475"/>
            <a:ext cx="8413845" cy="369332"/>
          </a:xfrm>
          <a:prstGeom prst="rect">
            <a:avLst/>
          </a:prstGeom>
          <a:noFill/>
        </p:spPr>
        <p:txBody>
          <a:bodyPr wrap="square" rtlCol="0">
            <a:spAutoFit/>
          </a:bodyPr>
          <a:lstStyle/>
          <a:p>
            <a:r>
              <a:rPr kumimoji="1" lang="ja-JP" altLang="en-US" dirty="0" smtClean="0"/>
              <a:t>先行研究</a:t>
            </a:r>
            <a:endParaRPr kumimoji="1" lang="ja-JP" altLang="en-US" dirty="0"/>
          </a:p>
        </p:txBody>
      </p:sp>
    </p:spTree>
    <p:extLst>
      <p:ext uri="{BB962C8B-B14F-4D97-AF65-F5344CB8AC3E}">
        <p14:creationId xmlns:p14="http://schemas.microsoft.com/office/powerpoint/2010/main" val="88246859"/>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34</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仮説導出</a:t>
            </a:r>
            <a:endParaRPr kumimoji="1" lang="en-US" altLang="ja-JP" sz="1200" dirty="0" smtClean="0"/>
          </a:p>
        </p:txBody>
      </p:sp>
      <p:sp>
        <p:nvSpPr>
          <p:cNvPr id="6" name="テキスト ボックス 5"/>
          <p:cNvSpPr txBox="1"/>
          <p:nvPr/>
        </p:nvSpPr>
        <p:spPr>
          <a:xfrm>
            <a:off x="269769" y="1500274"/>
            <a:ext cx="8588188" cy="1077218"/>
          </a:xfrm>
          <a:prstGeom prst="rect">
            <a:avLst/>
          </a:prstGeom>
          <a:noFill/>
        </p:spPr>
        <p:txBody>
          <a:bodyPr wrap="square" rtlCol="0">
            <a:spAutoFit/>
          </a:bodyPr>
          <a:lstStyle/>
          <a:p>
            <a:r>
              <a:rPr lang="ja-JP" altLang="en-US" sz="3200" dirty="0"/>
              <a:t>　</a:t>
            </a:r>
            <a:r>
              <a:rPr lang="ja-JP" altLang="en-US" sz="3200" dirty="0" smtClean="0"/>
              <a:t>日本人</a:t>
            </a:r>
            <a:r>
              <a:rPr lang="ja-JP" altLang="en-US" sz="3200" dirty="0"/>
              <a:t>対象</a:t>
            </a:r>
            <a:r>
              <a:rPr lang="ja-JP" altLang="en-US" sz="3200" dirty="0" smtClean="0"/>
              <a:t>の研究・調査</a:t>
            </a:r>
            <a:r>
              <a:rPr lang="ja-JP" altLang="en-US" sz="3200" dirty="0"/>
              <a:t>である</a:t>
            </a:r>
            <a:r>
              <a:rPr lang="ja-JP" altLang="en-US" sz="3200" dirty="0" smtClean="0"/>
              <a:t>ことまた、</a:t>
            </a:r>
            <a:endParaRPr lang="en-US" altLang="ja-JP" sz="3200" dirty="0" smtClean="0"/>
          </a:p>
          <a:p>
            <a:r>
              <a:rPr lang="ja-JP" altLang="ja-JP" sz="3200" dirty="0"/>
              <a:t>　</a:t>
            </a:r>
            <a:r>
              <a:rPr lang="ja-JP" altLang="en-US" sz="3200" dirty="0" smtClean="0"/>
              <a:t>この研究は</a:t>
            </a:r>
            <a:r>
              <a:rPr lang="en-US" altLang="ja-JP" sz="3200" dirty="0" smtClean="0"/>
              <a:t>SNS</a:t>
            </a:r>
            <a:r>
              <a:rPr lang="ja-JP" altLang="en-US" sz="3200" dirty="0" smtClean="0"/>
              <a:t>を対象にはしていない。</a:t>
            </a:r>
            <a:endParaRPr lang="en-US" altLang="ja-JP" sz="3200" dirty="0" smtClean="0"/>
          </a:p>
        </p:txBody>
      </p:sp>
      <p:sp>
        <p:nvSpPr>
          <p:cNvPr id="7" name="テキスト ボックス 6"/>
          <p:cNvSpPr txBox="1"/>
          <p:nvPr/>
        </p:nvSpPr>
        <p:spPr>
          <a:xfrm>
            <a:off x="174812" y="541475"/>
            <a:ext cx="8413845" cy="369332"/>
          </a:xfrm>
          <a:prstGeom prst="rect">
            <a:avLst/>
          </a:prstGeom>
          <a:noFill/>
        </p:spPr>
        <p:txBody>
          <a:bodyPr wrap="square" rtlCol="0">
            <a:spAutoFit/>
          </a:bodyPr>
          <a:lstStyle/>
          <a:p>
            <a:r>
              <a:rPr kumimoji="1" lang="ja-JP" altLang="en-US" dirty="0" smtClean="0"/>
              <a:t>先行研究の不足点</a:t>
            </a:r>
            <a:endParaRPr kumimoji="1" lang="ja-JP" altLang="en-US" dirty="0"/>
          </a:p>
        </p:txBody>
      </p:sp>
      <p:sp>
        <p:nvSpPr>
          <p:cNvPr id="8" name="正方形/長方形 7"/>
          <p:cNvSpPr/>
          <p:nvPr/>
        </p:nvSpPr>
        <p:spPr>
          <a:xfrm>
            <a:off x="1484402" y="4568837"/>
            <a:ext cx="6231794" cy="584776"/>
          </a:xfrm>
          <a:prstGeom prst="rect">
            <a:avLst/>
          </a:prstGeom>
        </p:spPr>
        <p:txBody>
          <a:bodyPr wrap="none">
            <a:spAutoFit/>
          </a:bodyPr>
          <a:lstStyle/>
          <a:p>
            <a:r>
              <a:rPr lang="ja-JP" altLang="en-US" sz="3200" dirty="0"/>
              <a:t>外国人の</a:t>
            </a:r>
            <a:r>
              <a:rPr lang="en-US" altLang="ja-JP" sz="3200" dirty="0"/>
              <a:t>SNS</a:t>
            </a:r>
            <a:r>
              <a:rPr lang="ja-JP" altLang="en-US" sz="3200" dirty="0"/>
              <a:t>にも影響するのか？</a:t>
            </a:r>
            <a:endParaRPr kumimoji="1" lang="ja-JP" altLang="en-US" sz="3200" dirty="0"/>
          </a:p>
        </p:txBody>
      </p:sp>
      <p:sp>
        <p:nvSpPr>
          <p:cNvPr id="2" name="下矢印 1"/>
          <p:cNvSpPr/>
          <p:nvPr/>
        </p:nvSpPr>
        <p:spPr>
          <a:xfrm>
            <a:off x="4017864" y="2845162"/>
            <a:ext cx="818228" cy="135542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8246859"/>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35</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仮説</a:t>
            </a:r>
            <a:endParaRPr kumimoji="1" lang="ja-JP" altLang="en-US" sz="1200" dirty="0"/>
          </a:p>
        </p:txBody>
      </p:sp>
      <p:sp>
        <p:nvSpPr>
          <p:cNvPr id="2" name="テキスト ボックス 1"/>
          <p:cNvSpPr txBox="1"/>
          <p:nvPr/>
        </p:nvSpPr>
        <p:spPr>
          <a:xfrm>
            <a:off x="1221236" y="2368933"/>
            <a:ext cx="6680158" cy="1077218"/>
          </a:xfrm>
          <a:prstGeom prst="rect">
            <a:avLst/>
          </a:prstGeom>
          <a:noFill/>
        </p:spPr>
        <p:txBody>
          <a:bodyPr wrap="square" rtlCol="0">
            <a:spAutoFit/>
          </a:bodyPr>
          <a:lstStyle/>
          <a:p>
            <a:r>
              <a:rPr kumimoji="1" lang="en-US" altLang="ja-JP" sz="3200" dirty="0" smtClean="0"/>
              <a:t>SNS</a:t>
            </a:r>
            <a:r>
              <a:rPr kumimoji="1" lang="ja-JP" altLang="en-US" sz="3200" dirty="0" smtClean="0"/>
              <a:t>を日常的に発信している人は</a:t>
            </a:r>
            <a:endParaRPr kumimoji="1" lang="en-US" altLang="ja-JP" sz="3200" dirty="0" smtClean="0"/>
          </a:p>
          <a:p>
            <a:pPr algn="ctr"/>
            <a:r>
              <a:rPr kumimoji="1" lang="ja-JP" altLang="en-US" sz="3200" dirty="0" smtClean="0"/>
              <a:t>再来訪意向が高い</a:t>
            </a:r>
            <a:endParaRPr kumimoji="1" lang="ja-JP" altLang="en-US" sz="3200" dirty="0"/>
          </a:p>
        </p:txBody>
      </p:sp>
      <p:sp>
        <p:nvSpPr>
          <p:cNvPr id="3" name="テキスト ボックス 2"/>
          <p:cNvSpPr txBox="1"/>
          <p:nvPr/>
        </p:nvSpPr>
        <p:spPr>
          <a:xfrm>
            <a:off x="3627069" y="708616"/>
            <a:ext cx="2076100" cy="584776"/>
          </a:xfrm>
          <a:prstGeom prst="rect">
            <a:avLst/>
          </a:prstGeom>
          <a:noFill/>
        </p:spPr>
        <p:txBody>
          <a:bodyPr wrap="square" rtlCol="0">
            <a:spAutoFit/>
          </a:bodyPr>
          <a:lstStyle/>
          <a:p>
            <a:r>
              <a:rPr kumimoji="1" lang="ja-JP" altLang="en-US" sz="3200" dirty="0" smtClean="0"/>
              <a:t>仮説３</a:t>
            </a:r>
            <a:endParaRPr kumimoji="1" lang="ja-JP" altLang="en-US" sz="3200" dirty="0"/>
          </a:p>
        </p:txBody>
      </p:sp>
      <p:sp>
        <p:nvSpPr>
          <p:cNvPr id="6" name="角丸四角形 5"/>
          <p:cNvSpPr/>
          <p:nvPr/>
        </p:nvSpPr>
        <p:spPr>
          <a:xfrm>
            <a:off x="842652" y="1758122"/>
            <a:ext cx="7718208" cy="2344772"/>
          </a:xfrm>
          <a:prstGeom prst="roundRect">
            <a:avLst/>
          </a:prstGeom>
          <a:noFill/>
          <a:ln w="5715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2002632992"/>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36</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仮説検証</a:t>
            </a:r>
            <a:endParaRPr kumimoji="1" lang="en-US" altLang="ja-JP" sz="1200" dirty="0" smtClean="0"/>
          </a:p>
        </p:txBody>
      </p:sp>
      <p:sp>
        <p:nvSpPr>
          <p:cNvPr id="6" name="タイトル 1"/>
          <p:cNvSpPr txBox="1">
            <a:spLocks/>
          </p:cNvSpPr>
          <p:nvPr/>
        </p:nvSpPr>
        <p:spPr>
          <a:xfrm>
            <a:off x="530898" y="807963"/>
            <a:ext cx="6508377" cy="1143000"/>
          </a:xfrm>
          <a:prstGeom prst="rect">
            <a:avLst/>
          </a:prstGeom>
        </p:spPr>
        <p:txBody>
          <a:bodyPr/>
          <a:lstStyle>
            <a:lvl1pPr algn="l" defTabSz="914400" rtl="0" eaLnBrk="1" latinLnBrk="0" hangingPunct="1">
              <a:spcBef>
                <a:spcPct val="0"/>
              </a:spcBef>
              <a:buNone/>
              <a:defRPr kumimoji="1" sz="3600" kern="1200">
                <a:solidFill>
                  <a:schemeClr val="accent1"/>
                </a:solidFill>
                <a:latin typeface="+mj-lt"/>
                <a:ea typeface="+mj-ea"/>
                <a:cs typeface="+mj-cs"/>
              </a:defRPr>
            </a:lvl1pPr>
          </a:lstStyle>
          <a:p>
            <a:r>
              <a:rPr lang="ja-JP" altLang="en-US" dirty="0" smtClean="0"/>
              <a:t>　</a:t>
            </a:r>
            <a:endParaRPr lang="ja-JP" altLang="en-US" dirty="0"/>
          </a:p>
        </p:txBody>
      </p:sp>
      <p:sp>
        <p:nvSpPr>
          <p:cNvPr id="2" name="テキスト ボックス 1"/>
          <p:cNvSpPr txBox="1"/>
          <p:nvPr/>
        </p:nvSpPr>
        <p:spPr>
          <a:xfrm>
            <a:off x="708317" y="807963"/>
            <a:ext cx="1929551" cy="369332"/>
          </a:xfrm>
          <a:prstGeom prst="rect">
            <a:avLst/>
          </a:prstGeom>
          <a:noFill/>
        </p:spPr>
        <p:txBody>
          <a:bodyPr wrap="square" rtlCol="0">
            <a:spAutoFit/>
          </a:bodyPr>
          <a:lstStyle/>
          <a:p>
            <a:r>
              <a:rPr kumimoji="1" lang="ja-JP" altLang="en-US" dirty="0" smtClean="0"/>
              <a:t>仮説検証概要</a:t>
            </a:r>
            <a:endParaRPr kumimoji="1" lang="ja-JP" altLang="en-US" dirty="0"/>
          </a:p>
        </p:txBody>
      </p:sp>
      <p:sp>
        <p:nvSpPr>
          <p:cNvPr id="3" name="テキスト ボックス 2"/>
          <p:cNvSpPr txBox="1"/>
          <p:nvPr/>
        </p:nvSpPr>
        <p:spPr>
          <a:xfrm>
            <a:off x="1185541" y="1697328"/>
            <a:ext cx="7388474" cy="3319370"/>
          </a:xfrm>
          <a:prstGeom prst="rect">
            <a:avLst/>
          </a:prstGeom>
          <a:noFill/>
        </p:spPr>
        <p:txBody>
          <a:bodyPr wrap="square" rtlCol="0">
            <a:spAutoFit/>
          </a:bodyPr>
          <a:lstStyle/>
          <a:p>
            <a:pPr>
              <a:lnSpc>
                <a:spcPct val="130000"/>
              </a:lnSpc>
            </a:pPr>
            <a:r>
              <a:rPr kumimoji="1" lang="ja-JP" altLang="en-US" dirty="0" smtClean="0"/>
              <a:t>調査目的</a:t>
            </a:r>
            <a:r>
              <a:rPr kumimoji="1" lang="en-US" altLang="ja-JP" dirty="0" smtClean="0"/>
              <a:t> </a:t>
            </a:r>
            <a:r>
              <a:rPr kumimoji="1" lang="ja-JP" altLang="en-US" dirty="0" smtClean="0"/>
              <a:t>訪日外国人の目的と</a:t>
            </a:r>
            <a:r>
              <a:rPr kumimoji="1" lang="en-US" altLang="ja-JP" dirty="0" smtClean="0"/>
              <a:t>SNS</a:t>
            </a:r>
            <a:r>
              <a:rPr kumimoji="1" lang="ja-JP" altLang="en-US" dirty="0" smtClean="0"/>
              <a:t>利用について</a:t>
            </a:r>
            <a:endParaRPr kumimoji="1" lang="en-US" altLang="ja-JP" dirty="0" smtClean="0"/>
          </a:p>
          <a:p>
            <a:pPr>
              <a:lnSpc>
                <a:spcPct val="130000"/>
              </a:lnSpc>
            </a:pPr>
            <a:r>
              <a:rPr kumimoji="1" lang="ja-JP" altLang="en-US" dirty="0" smtClean="0"/>
              <a:t>調査対象</a:t>
            </a:r>
            <a:r>
              <a:rPr kumimoji="1" lang="en-US" altLang="ja-JP" dirty="0" smtClean="0"/>
              <a:t> </a:t>
            </a:r>
            <a:r>
              <a:rPr kumimoji="1" lang="ja-JP" altLang="en-US" dirty="0" smtClean="0"/>
              <a:t>訪日外国人</a:t>
            </a:r>
            <a:endParaRPr kumimoji="1" lang="en-US" altLang="ja-JP" dirty="0" smtClean="0"/>
          </a:p>
          <a:p>
            <a:pPr>
              <a:lnSpc>
                <a:spcPct val="130000"/>
              </a:lnSpc>
            </a:pPr>
            <a:r>
              <a:rPr kumimoji="1" lang="ja-JP" altLang="en-US" dirty="0" smtClean="0"/>
              <a:t>調査期間</a:t>
            </a:r>
            <a:r>
              <a:rPr kumimoji="1" lang="en-US" altLang="ja-JP" dirty="0" smtClean="0"/>
              <a:t> 2016</a:t>
            </a:r>
            <a:r>
              <a:rPr kumimoji="1" lang="ja-JP" altLang="en-US" dirty="0" smtClean="0"/>
              <a:t>年</a:t>
            </a:r>
            <a:r>
              <a:rPr kumimoji="1" lang="en-US" altLang="ja-JP" dirty="0" smtClean="0"/>
              <a:t>12</a:t>
            </a:r>
            <a:r>
              <a:rPr kumimoji="1" lang="ja-JP" altLang="en-US" dirty="0" smtClean="0"/>
              <a:t>月</a:t>
            </a:r>
            <a:r>
              <a:rPr kumimoji="1" lang="en-US" altLang="ja-JP" dirty="0" smtClean="0"/>
              <a:t>10</a:t>
            </a:r>
            <a:r>
              <a:rPr kumimoji="1" lang="ja-JP" altLang="en-US" dirty="0" smtClean="0"/>
              <a:t>日</a:t>
            </a:r>
            <a:r>
              <a:rPr kumimoji="1" lang="en-US" altLang="ja-JP" dirty="0" smtClean="0"/>
              <a:t>〜12</a:t>
            </a:r>
            <a:r>
              <a:rPr kumimoji="1" lang="ja-JP" altLang="en-US" dirty="0" smtClean="0"/>
              <a:t>月</a:t>
            </a:r>
            <a:r>
              <a:rPr kumimoji="1" lang="en-US" altLang="ja-JP" dirty="0" smtClean="0"/>
              <a:t>11</a:t>
            </a:r>
            <a:r>
              <a:rPr kumimoji="1" lang="ja-JP" altLang="en-US" dirty="0" smtClean="0"/>
              <a:t>日</a:t>
            </a:r>
            <a:endParaRPr kumimoji="1" lang="en-US" altLang="ja-JP" dirty="0" smtClean="0"/>
          </a:p>
          <a:p>
            <a:pPr>
              <a:lnSpc>
                <a:spcPct val="130000"/>
              </a:lnSpc>
            </a:pPr>
            <a:r>
              <a:rPr kumimoji="1" lang="ja-JP" altLang="en-US" dirty="0" smtClean="0"/>
              <a:t>調査方法</a:t>
            </a:r>
            <a:r>
              <a:rPr kumimoji="1" lang="en-US" altLang="ja-JP" dirty="0" smtClean="0"/>
              <a:t> </a:t>
            </a:r>
            <a:r>
              <a:rPr kumimoji="1" lang="ja-JP" altLang="en-US" dirty="0" smtClean="0"/>
              <a:t>紙面によるアンケート調査</a:t>
            </a:r>
            <a:endParaRPr kumimoji="1" lang="en-US" altLang="ja-JP" dirty="0" smtClean="0"/>
          </a:p>
          <a:p>
            <a:pPr>
              <a:lnSpc>
                <a:spcPct val="130000"/>
              </a:lnSpc>
            </a:pPr>
            <a:r>
              <a:rPr kumimoji="1" lang="ja-JP" altLang="ja-JP" dirty="0"/>
              <a:t>　</a:t>
            </a:r>
            <a:r>
              <a:rPr kumimoji="1" lang="ja-JP" altLang="en-US" dirty="0" smtClean="0"/>
              <a:t>　　　　</a:t>
            </a:r>
            <a:r>
              <a:rPr kumimoji="1" lang="en-US" altLang="en-US" dirty="0" smtClean="0"/>
              <a:t>(</a:t>
            </a:r>
            <a:r>
              <a:rPr kumimoji="1" lang="ja-JP" altLang="en-US" dirty="0" smtClean="0"/>
              <a:t>英語、中国語、韓国語、スペイン語</a:t>
            </a:r>
            <a:r>
              <a:rPr kumimoji="1" lang="en-US" altLang="en-US" dirty="0" smtClean="0"/>
              <a:t>)</a:t>
            </a:r>
          </a:p>
          <a:p>
            <a:pPr>
              <a:lnSpc>
                <a:spcPct val="130000"/>
              </a:lnSpc>
            </a:pPr>
            <a:r>
              <a:rPr kumimoji="1" lang="ja-JP" altLang="en-US" dirty="0" smtClean="0"/>
              <a:t>サンプルサイズ</a:t>
            </a:r>
            <a:r>
              <a:rPr kumimoji="1" lang="en-US" altLang="ja-JP" dirty="0" smtClean="0"/>
              <a:t> </a:t>
            </a:r>
            <a:r>
              <a:rPr kumimoji="1" lang="ja-JP" altLang="en-US" dirty="0" smtClean="0"/>
              <a:t>回答数</a:t>
            </a:r>
            <a:r>
              <a:rPr kumimoji="1" lang="en-US" altLang="ja-JP" dirty="0" smtClean="0"/>
              <a:t>115</a:t>
            </a:r>
            <a:r>
              <a:rPr kumimoji="1" lang="ja-JP" altLang="en-US" dirty="0" smtClean="0"/>
              <a:t>人</a:t>
            </a:r>
            <a:r>
              <a:rPr kumimoji="1" lang="en-US" altLang="ja-JP" dirty="0" smtClean="0"/>
              <a:t>(</a:t>
            </a:r>
            <a:r>
              <a:rPr kumimoji="1" lang="ja-JP" altLang="en-US" dirty="0" smtClean="0"/>
              <a:t>有効回答数</a:t>
            </a:r>
            <a:r>
              <a:rPr kumimoji="1" lang="en-US" altLang="ja-JP" dirty="0" smtClean="0"/>
              <a:t>51</a:t>
            </a:r>
            <a:r>
              <a:rPr kumimoji="1" lang="ja-JP" altLang="en-US" dirty="0" smtClean="0"/>
              <a:t>人</a:t>
            </a:r>
            <a:r>
              <a:rPr kumimoji="1" lang="en-US" altLang="ja-JP" dirty="0" smtClean="0"/>
              <a:t>)</a:t>
            </a:r>
          </a:p>
          <a:p>
            <a:pPr>
              <a:lnSpc>
                <a:spcPct val="130000"/>
              </a:lnSpc>
            </a:pPr>
            <a:r>
              <a:rPr kumimoji="1" lang="ja-JP" altLang="en-US" dirty="0" smtClean="0"/>
              <a:t>分析方法</a:t>
            </a:r>
            <a:r>
              <a:rPr kumimoji="1" lang="en-US" altLang="ja-JP" dirty="0" smtClean="0"/>
              <a:t> </a:t>
            </a:r>
            <a:r>
              <a:rPr kumimoji="1" lang="ja-JP" altLang="en-US" dirty="0" smtClean="0"/>
              <a:t>仮説</a:t>
            </a:r>
            <a:r>
              <a:rPr kumimoji="1" lang="en-US" altLang="ja-JP" dirty="0" smtClean="0"/>
              <a:t>1 </a:t>
            </a:r>
            <a:r>
              <a:rPr kumimoji="1" lang="ja-JP" altLang="en-US" dirty="0" smtClean="0"/>
              <a:t>回帰分析</a:t>
            </a:r>
            <a:endParaRPr kumimoji="1" lang="en-US" altLang="ja-JP" dirty="0" smtClean="0"/>
          </a:p>
          <a:p>
            <a:pPr>
              <a:lnSpc>
                <a:spcPct val="130000"/>
              </a:lnSpc>
            </a:pPr>
            <a:r>
              <a:rPr kumimoji="1" lang="ja-JP" altLang="ja-JP" dirty="0"/>
              <a:t>　</a:t>
            </a:r>
            <a:r>
              <a:rPr kumimoji="1" lang="ja-JP" altLang="en-US" dirty="0" smtClean="0"/>
              <a:t>　　　</a:t>
            </a:r>
            <a:r>
              <a:rPr kumimoji="1" lang="ja-JP" altLang="en-US" dirty="0"/>
              <a:t> </a:t>
            </a:r>
            <a:r>
              <a:rPr kumimoji="1" lang="ja-JP" altLang="en-US" dirty="0" smtClean="0"/>
              <a:t>仮説</a:t>
            </a:r>
            <a:r>
              <a:rPr kumimoji="1" lang="en-US" altLang="ja-JP" dirty="0" smtClean="0"/>
              <a:t>2 </a:t>
            </a:r>
            <a:r>
              <a:rPr kumimoji="1" lang="ja-JP" altLang="en-US" dirty="0" smtClean="0"/>
              <a:t>カイ２乗検定</a:t>
            </a:r>
            <a:endParaRPr kumimoji="1" lang="en-US" altLang="ja-JP" dirty="0" smtClean="0"/>
          </a:p>
          <a:p>
            <a:pPr>
              <a:lnSpc>
                <a:spcPct val="130000"/>
              </a:lnSpc>
            </a:pPr>
            <a:r>
              <a:rPr kumimoji="1" lang="ja-JP" altLang="ja-JP" dirty="0"/>
              <a:t>　</a:t>
            </a:r>
            <a:r>
              <a:rPr kumimoji="1" lang="ja-JP" altLang="en-US" dirty="0" smtClean="0"/>
              <a:t>　　　</a:t>
            </a:r>
            <a:r>
              <a:rPr kumimoji="1" lang="en-US" altLang="ja-JP" dirty="0" smtClean="0"/>
              <a:t> </a:t>
            </a:r>
            <a:r>
              <a:rPr kumimoji="1" lang="ja-JP" altLang="en-US" dirty="0" smtClean="0"/>
              <a:t>仮説</a:t>
            </a:r>
            <a:r>
              <a:rPr kumimoji="1" lang="en-US" altLang="ja-JP" dirty="0" smtClean="0"/>
              <a:t>3 </a:t>
            </a:r>
            <a:r>
              <a:rPr kumimoji="1" lang="ja-JP" altLang="en-US" dirty="0" smtClean="0"/>
              <a:t>回帰分析　</a:t>
            </a:r>
            <a:endParaRPr kumimoji="1" lang="ja-JP" altLang="en-US" dirty="0"/>
          </a:p>
        </p:txBody>
      </p:sp>
      <p:sp>
        <p:nvSpPr>
          <p:cNvPr id="8" name="角丸四角形 7"/>
          <p:cNvSpPr/>
          <p:nvPr/>
        </p:nvSpPr>
        <p:spPr>
          <a:xfrm>
            <a:off x="351741" y="1379842"/>
            <a:ext cx="8411259" cy="3797620"/>
          </a:xfrm>
          <a:prstGeom prst="roundRect">
            <a:avLst/>
          </a:prstGeom>
          <a:no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889257262"/>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37</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仮説検証</a:t>
            </a:r>
            <a:endParaRPr kumimoji="1" lang="en-US" altLang="ja-JP" sz="1200" dirty="0" smtClean="0"/>
          </a:p>
        </p:txBody>
      </p:sp>
      <p:sp>
        <p:nvSpPr>
          <p:cNvPr id="6" name="タイトル 1"/>
          <p:cNvSpPr txBox="1">
            <a:spLocks/>
          </p:cNvSpPr>
          <p:nvPr/>
        </p:nvSpPr>
        <p:spPr>
          <a:xfrm>
            <a:off x="530898" y="726141"/>
            <a:ext cx="6508377" cy="1143000"/>
          </a:xfrm>
          <a:prstGeom prst="rect">
            <a:avLst/>
          </a:prstGeom>
        </p:spPr>
        <p:txBody>
          <a:bodyPr/>
          <a:lstStyle>
            <a:lvl1pPr algn="l" defTabSz="914400" rtl="0" eaLnBrk="1" latinLnBrk="0" hangingPunct="1">
              <a:spcBef>
                <a:spcPct val="0"/>
              </a:spcBef>
              <a:buNone/>
              <a:defRPr kumimoji="1" sz="3600" kern="1200">
                <a:solidFill>
                  <a:schemeClr val="accent1"/>
                </a:solidFill>
                <a:latin typeface="+mj-lt"/>
                <a:ea typeface="+mj-ea"/>
                <a:cs typeface="+mj-cs"/>
              </a:defRPr>
            </a:lvl1pPr>
          </a:lstStyle>
          <a:p>
            <a:r>
              <a:rPr lang="ja-JP" altLang="en-US" dirty="0" smtClean="0"/>
              <a:t>仮説検証　</a:t>
            </a:r>
            <a:endParaRPr lang="ja-JP" altLang="en-US" dirty="0"/>
          </a:p>
        </p:txBody>
      </p:sp>
      <p:sp>
        <p:nvSpPr>
          <p:cNvPr id="7" name="コンテンツ プレースホルダー 2"/>
          <p:cNvSpPr txBox="1">
            <a:spLocks/>
          </p:cNvSpPr>
          <p:nvPr/>
        </p:nvSpPr>
        <p:spPr>
          <a:xfrm>
            <a:off x="891663" y="1682321"/>
            <a:ext cx="7364831" cy="2775678"/>
          </a:xfrm>
          <a:prstGeom prst="rect">
            <a:avLst/>
          </a:prstGeom>
        </p:spPr>
        <p:txBody>
          <a:bodyPr/>
          <a:lstStyle>
            <a:lvl1pPr marL="228600" indent="-228600" algn="l" defTabSz="914400" rtl="0" eaLnBrk="1" latinLnBrk="0" hangingPunct="1">
              <a:spcBef>
                <a:spcPts val="1800"/>
              </a:spcBef>
              <a:buClr>
                <a:schemeClr val="accent1"/>
              </a:buClr>
              <a:buSzPct val="100000"/>
              <a:buFont typeface="Wingdings 2" pitchFamily="18" charset="2"/>
              <a:buChar char="¡"/>
              <a:defRPr kumimoji="1"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kumimoji="1"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kumimoji="1"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kumimoji="1"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kumimoji="1"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kumimoji="1"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kumimoji="1"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kumimoji="1"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kumimoji="1" lang="en-US" sz="1800" kern="1200" dirty="0">
                <a:solidFill>
                  <a:schemeClr val="tx2"/>
                </a:solidFill>
                <a:latin typeface="+mn-lt"/>
                <a:ea typeface="+mn-ea"/>
                <a:cs typeface="+mn-cs"/>
              </a:defRPr>
            </a:lvl9pPr>
          </a:lstStyle>
          <a:p>
            <a:pPr marL="0" indent="0">
              <a:buNone/>
            </a:pPr>
            <a:r>
              <a:rPr lang="en-US" altLang="ja-JP" sz="2400" dirty="0" smtClean="0">
                <a:solidFill>
                  <a:schemeClr val="tx1"/>
                </a:solidFill>
                <a:latin typeface="+mn-ea"/>
              </a:rPr>
              <a:t>■</a:t>
            </a:r>
            <a:r>
              <a:rPr lang="ja-JP" altLang="en-US" sz="2400" dirty="0" smtClean="0">
                <a:solidFill>
                  <a:schemeClr val="tx1"/>
                </a:solidFill>
                <a:latin typeface="+mn-ea"/>
              </a:rPr>
              <a:t>各仮説の検証の前に</a:t>
            </a:r>
            <a:r>
              <a:rPr lang="en-US" altLang="ja-JP" sz="2400" dirty="0" smtClean="0">
                <a:solidFill>
                  <a:schemeClr val="tx1"/>
                </a:solidFill>
                <a:latin typeface="+mn-ea"/>
              </a:rPr>
              <a:t>Q1-1</a:t>
            </a:r>
            <a:r>
              <a:rPr lang="ja-JP" altLang="en-US" sz="2400" dirty="0" smtClean="0">
                <a:solidFill>
                  <a:schemeClr val="tx1"/>
                </a:solidFill>
                <a:latin typeface="+mn-ea"/>
              </a:rPr>
              <a:t>で</a:t>
            </a:r>
            <a:r>
              <a:rPr lang="en-US" altLang="ja-JP" sz="2400" dirty="0" smtClean="0">
                <a:solidFill>
                  <a:schemeClr val="tx1"/>
                </a:solidFill>
                <a:latin typeface="+mn-ea"/>
              </a:rPr>
              <a:t>1</a:t>
            </a:r>
            <a:r>
              <a:rPr lang="ja-JP" altLang="en-US" sz="2400" dirty="0" smtClean="0">
                <a:solidFill>
                  <a:schemeClr val="tx1"/>
                </a:solidFill>
                <a:latin typeface="+mn-ea"/>
              </a:rPr>
              <a:t>位、</a:t>
            </a:r>
            <a:r>
              <a:rPr lang="en-US" altLang="ja-JP" sz="2400" dirty="0" smtClean="0">
                <a:solidFill>
                  <a:schemeClr val="tx1"/>
                </a:solidFill>
                <a:latin typeface="+mn-ea"/>
              </a:rPr>
              <a:t>2</a:t>
            </a:r>
            <a:r>
              <a:rPr lang="ja-JP" altLang="en-US" sz="2400" dirty="0" smtClean="0">
                <a:solidFill>
                  <a:schemeClr val="tx1"/>
                </a:solidFill>
                <a:latin typeface="+mn-ea"/>
              </a:rPr>
              <a:t>位、</a:t>
            </a:r>
            <a:r>
              <a:rPr lang="en-US" altLang="ja-JP" sz="2400" dirty="0" smtClean="0">
                <a:solidFill>
                  <a:schemeClr val="tx1"/>
                </a:solidFill>
                <a:latin typeface="+mn-ea"/>
              </a:rPr>
              <a:t>3</a:t>
            </a:r>
            <a:r>
              <a:rPr lang="ja-JP" altLang="en-US" sz="2400" dirty="0" smtClean="0">
                <a:solidFill>
                  <a:schemeClr val="tx1"/>
                </a:solidFill>
                <a:latin typeface="+mn-ea"/>
              </a:rPr>
              <a:t>位に③ポップカルチャーが入ってない場合は本研究の対象外であるため、除外した</a:t>
            </a:r>
            <a:r>
              <a:rPr lang="ja-JP" altLang="en-US" sz="2800" dirty="0" smtClean="0">
                <a:solidFill>
                  <a:schemeClr val="tx1"/>
                </a:solidFill>
                <a:latin typeface="+mn-ea"/>
              </a:rPr>
              <a:t>。</a:t>
            </a:r>
            <a:endParaRPr lang="ja-JP" altLang="en-US" sz="2800" dirty="0">
              <a:solidFill>
                <a:schemeClr val="tx1"/>
              </a:solidFill>
              <a:latin typeface="+mn-ea"/>
            </a:endParaRPr>
          </a:p>
        </p:txBody>
      </p:sp>
    </p:spTree>
    <p:extLst>
      <p:ext uri="{BB962C8B-B14F-4D97-AF65-F5344CB8AC3E}">
        <p14:creationId xmlns:p14="http://schemas.microsoft.com/office/powerpoint/2010/main" val="1954067465"/>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38</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仮説１検証</a:t>
            </a:r>
            <a:endParaRPr kumimoji="1" lang="en-US" altLang="ja-JP" sz="1200" dirty="0" smtClean="0"/>
          </a:p>
        </p:txBody>
      </p:sp>
      <p:sp>
        <p:nvSpPr>
          <p:cNvPr id="2" name="正方形/長方形 1"/>
          <p:cNvSpPr/>
          <p:nvPr/>
        </p:nvSpPr>
        <p:spPr>
          <a:xfrm>
            <a:off x="1569889" y="2681952"/>
            <a:ext cx="184666" cy="584776"/>
          </a:xfrm>
          <a:prstGeom prst="rect">
            <a:avLst/>
          </a:prstGeom>
        </p:spPr>
        <p:txBody>
          <a:bodyPr wrap="none">
            <a:spAutoFit/>
          </a:bodyPr>
          <a:lstStyle/>
          <a:p>
            <a:endParaRPr kumimoji="1" lang="ja-JP" altLang="en-US" sz="3200" dirty="0"/>
          </a:p>
        </p:txBody>
      </p:sp>
      <p:sp>
        <p:nvSpPr>
          <p:cNvPr id="6" name="タイトル 1"/>
          <p:cNvSpPr txBox="1">
            <a:spLocks/>
          </p:cNvSpPr>
          <p:nvPr/>
        </p:nvSpPr>
        <p:spPr>
          <a:xfrm>
            <a:off x="465678" y="498152"/>
            <a:ext cx="6508377" cy="964517"/>
          </a:xfrm>
          <a:prstGeom prst="rect">
            <a:avLst/>
          </a:prstGeom>
        </p:spPr>
        <p:txBody>
          <a:bodyPr/>
          <a:lstStyle>
            <a:lvl1pPr algn="l" defTabSz="914400" rtl="0" eaLnBrk="1" latinLnBrk="0" hangingPunct="1">
              <a:spcBef>
                <a:spcPct val="0"/>
              </a:spcBef>
              <a:buNone/>
              <a:defRPr kumimoji="1" sz="3600" kern="1200">
                <a:solidFill>
                  <a:schemeClr val="accent1"/>
                </a:solidFill>
                <a:latin typeface="+mj-lt"/>
                <a:ea typeface="+mj-ea"/>
                <a:cs typeface="+mj-cs"/>
              </a:defRPr>
            </a:lvl1pPr>
          </a:lstStyle>
          <a:p>
            <a:r>
              <a:rPr lang="ja-JP" altLang="en-US" dirty="0" smtClean="0"/>
              <a:t>仮説１　予想される結果</a:t>
            </a:r>
            <a:endParaRPr lang="ja-JP" altLang="en-US" dirty="0"/>
          </a:p>
        </p:txBody>
      </p:sp>
      <p:sp>
        <p:nvSpPr>
          <p:cNvPr id="7" name="コンテンツ プレースホルダー 2"/>
          <p:cNvSpPr txBox="1">
            <a:spLocks/>
          </p:cNvSpPr>
          <p:nvPr/>
        </p:nvSpPr>
        <p:spPr>
          <a:xfrm>
            <a:off x="174812" y="1222629"/>
            <a:ext cx="8430607" cy="5234752"/>
          </a:xfrm>
          <a:prstGeom prst="rect">
            <a:avLst/>
          </a:prstGeom>
        </p:spPr>
        <p:txBody>
          <a:bodyPr>
            <a:normAutofit fontScale="70000" lnSpcReduction="20000"/>
          </a:bodyPr>
          <a:lstStyle>
            <a:lvl1pPr marL="228600" indent="-228600" algn="l" defTabSz="914400" rtl="0" eaLnBrk="1" latinLnBrk="0" hangingPunct="1">
              <a:spcBef>
                <a:spcPts val="1800"/>
              </a:spcBef>
              <a:buClr>
                <a:schemeClr val="accent1"/>
              </a:buClr>
              <a:buSzPct val="100000"/>
              <a:buFont typeface="Wingdings 2" pitchFamily="18" charset="2"/>
              <a:buChar char="¡"/>
              <a:defRPr kumimoji="1"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kumimoji="1"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kumimoji="1"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kumimoji="1"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kumimoji="1"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kumimoji="1"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kumimoji="1"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kumimoji="1"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kumimoji="1" lang="en-US" sz="1800" kern="1200" dirty="0">
                <a:solidFill>
                  <a:schemeClr val="tx2"/>
                </a:solidFill>
                <a:latin typeface="+mn-lt"/>
                <a:ea typeface="+mn-ea"/>
                <a:cs typeface="+mn-cs"/>
              </a:defRPr>
            </a:lvl9pPr>
          </a:lstStyle>
          <a:p>
            <a:pPr marL="0" indent="0">
              <a:buNone/>
            </a:pPr>
            <a:r>
              <a:rPr lang="en-US" altLang="ja-JP" sz="3100" dirty="0" smtClean="0">
                <a:solidFill>
                  <a:srgbClr val="000000"/>
                </a:solidFill>
              </a:rPr>
              <a:t>■SNS</a:t>
            </a:r>
            <a:r>
              <a:rPr lang="ja-JP" altLang="en-US" sz="3100" dirty="0" smtClean="0">
                <a:solidFill>
                  <a:srgbClr val="000000"/>
                </a:solidFill>
              </a:rPr>
              <a:t>発信している人ほど、目的のポップカルチャーの順位が１位になる</a:t>
            </a:r>
            <a:endParaRPr lang="en-US" altLang="ja-JP" sz="3100" dirty="0" smtClean="0">
              <a:solidFill>
                <a:srgbClr val="000000"/>
              </a:solidFill>
            </a:endParaRPr>
          </a:p>
          <a:p>
            <a:pPr marL="0" indent="0">
              <a:buFont typeface="Wingdings 2" pitchFamily="18" charset="2"/>
              <a:buNone/>
            </a:pPr>
            <a:endParaRPr lang="en-US" altLang="ja-JP" dirty="0" smtClean="0"/>
          </a:p>
          <a:p>
            <a:pPr marL="0" indent="0">
              <a:buFont typeface="Wingdings 2" pitchFamily="18" charset="2"/>
              <a:buNone/>
            </a:pPr>
            <a:r>
              <a:rPr lang="en-US" altLang="ja-JP" dirty="0" smtClean="0">
                <a:solidFill>
                  <a:srgbClr val="000000"/>
                </a:solidFill>
              </a:rPr>
              <a:t>Q2-5 SNS</a:t>
            </a:r>
            <a:r>
              <a:rPr lang="ja-JP" altLang="en-US" dirty="0" smtClean="0">
                <a:solidFill>
                  <a:srgbClr val="000000"/>
                </a:solidFill>
              </a:rPr>
              <a:t>で発信している頻度は、どのくらいですか？　　 　</a:t>
            </a:r>
          </a:p>
          <a:p>
            <a:pPr marL="0" indent="0">
              <a:buFont typeface="Wingdings 2" pitchFamily="18" charset="2"/>
              <a:buNone/>
            </a:pPr>
            <a:r>
              <a:rPr lang="en-US" altLang="ja-JP" dirty="0" smtClean="0">
                <a:solidFill>
                  <a:srgbClr val="000000"/>
                </a:solidFill>
              </a:rPr>
              <a:t>〔 ①</a:t>
            </a:r>
            <a:r>
              <a:rPr lang="ja-JP" altLang="en-US" dirty="0" smtClean="0">
                <a:solidFill>
                  <a:srgbClr val="000000"/>
                </a:solidFill>
              </a:rPr>
              <a:t>毎日 </a:t>
            </a:r>
            <a:r>
              <a:rPr lang="en-US" altLang="ja-JP" dirty="0" smtClean="0">
                <a:solidFill>
                  <a:srgbClr val="000000"/>
                </a:solidFill>
              </a:rPr>
              <a:t>/ ②</a:t>
            </a:r>
            <a:r>
              <a:rPr lang="ja-JP" altLang="en-US" dirty="0" smtClean="0">
                <a:solidFill>
                  <a:srgbClr val="000000"/>
                </a:solidFill>
              </a:rPr>
              <a:t>週に</a:t>
            </a:r>
            <a:r>
              <a:rPr lang="en-US" altLang="ja-JP" dirty="0" smtClean="0">
                <a:solidFill>
                  <a:srgbClr val="000000"/>
                </a:solidFill>
              </a:rPr>
              <a:t>3,4</a:t>
            </a:r>
            <a:r>
              <a:rPr lang="ja-JP" altLang="en-US" dirty="0" smtClean="0">
                <a:solidFill>
                  <a:srgbClr val="000000"/>
                </a:solidFill>
              </a:rPr>
              <a:t>日 </a:t>
            </a:r>
            <a:r>
              <a:rPr lang="en-US" altLang="ja-JP" dirty="0" smtClean="0">
                <a:solidFill>
                  <a:srgbClr val="000000"/>
                </a:solidFill>
              </a:rPr>
              <a:t>/ ③</a:t>
            </a:r>
            <a:r>
              <a:rPr lang="ja-JP" altLang="en-US" dirty="0" smtClean="0">
                <a:solidFill>
                  <a:srgbClr val="000000"/>
                </a:solidFill>
              </a:rPr>
              <a:t>週に</a:t>
            </a:r>
            <a:r>
              <a:rPr lang="en-US" altLang="ja-JP" dirty="0" smtClean="0">
                <a:solidFill>
                  <a:srgbClr val="000000"/>
                </a:solidFill>
              </a:rPr>
              <a:t>1</a:t>
            </a:r>
            <a:r>
              <a:rPr lang="ja-JP" altLang="en-US" dirty="0" smtClean="0">
                <a:solidFill>
                  <a:srgbClr val="000000"/>
                </a:solidFill>
              </a:rPr>
              <a:t>日 </a:t>
            </a:r>
            <a:r>
              <a:rPr lang="en-US" altLang="ja-JP" dirty="0" smtClean="0">
                <a:solidFill>
                  <a:srgbClr val="000000"/>
                </a:solidFill>
              </a:rPr>
              <a:t>/ ④2</a:t>
            </a:r>
            <a:r>
              <a:rPr lang="ja-JP" altLang="en-US" dirty="0" smtClean="0">
                <a:solidFill>
                  <a:srgbClr val="000000"/>
                </a:solidFill>
              </a:rPr>
              <a:t>週間に</a:t>
            </a:r>
            <a:r>
              <a:rPr lang="en-US" altLang="ja-JP" dirty="0" smtClean="0">
                <a:solidFill>
                  <a:srgbClr val="000000"/>
                </a:solidFill>
              </a:rPr>
              <a:t>1</a:t>
            </a:r>
            <a:r>
              <a:rPr lang="ja-JP" altLang="en-US" dirty="0" smtClean="0">
                <a:solidFill>
                  <a:srgbClr val="000000"/>
                </a:solidFill>
              </a:rPr>
              <a:t>日 </a:t>
            </a:r>
            <a:r>
              <a:rPr lang="en-US" altLang="ja-JP" dirty="0" smtClean="0">
                <a:solidFill>
                  <a:srgbClr val="000000"/>
                </a:solidFill>
              </a:rPr>
              <a:t>/ ⑤1</a:t>
            </a:r>
            <a:r>
              <a:rPr lang="ja-JP" altLang="en-US" dirty="0" smtClean="0">
                <a:solidFill>
                  <a:srgbClr val="000000"/>
                </a:solidFill>
              </a:rPr>
              <a:t>ヵ月に</a:t>
            </a:r>
            <a:r>
              <a:rPr lang="en-US" altLang="ja-JP" dirty="0" smtClean="0">
                <a:solidFill>
                  <a:srgbClr val="000000"/>
                </a:solidFill>
              </a:rPr>
              <a:t>1</a:t>
            </a:r>
            <a:r>
              <a:rPr lang="ja-JP" altLang="en-US" dirty="0" smtClean="0">
                <a:solidFill>
                  <a:srgbClr val="000000"/>
                </a:solidFill>
              </a:rPr>
              <a:t>日 </a:t>
            </a:r>
            <a:r>
              <a:rPr lang="en-US" altLang="ja-JP" dirty="0" smtClean="0">
                <a:solidFill>
                  <a:srgbClr val="000000"/>
                </a:solidFill>
              </a:rPr>
              <a:t>/ </a:t>
            </a:r>
            <a:r>
              <a:rPr lang="ja-JP" altLang="en-US" dirty="0" smtClean="0">
                <a:solidFill>
                  <a:srgbClr val="000000"/>
                </a:solidFill>
              </a:rPr>
              <a:t>　</a:t>
            </a:r>
            <a:endParaRPr lang="en-US" altLang="ja-JP" dirty="0" smtClean="0">
              <a:solidFill>
                <a:srgbClr val="000000"/>
              </a:solidFill>
            </a:endParaRPr>
          </a:p>
          <a:p>
            <a:pPr marL="0" indent="0">
              <a:buFont typeface="Wingdings 2" pitchFamily="18" charset="2"/>
              <a:buNone/>
            </a:pPr>
            <a:r>
              <a:rPr lang="en-US" altLang="ja-JP" dirty="0" smtClean="0">
                <a:solidFill>
                  <a:srgbClr val="000000"/>
                </a:solidFill>
              </a:rPr>
              <a:t>   ⑥</a:t>
            </a:r>
            <a:r>
              <a:rPr lang="ja-JP" altLang="en-US" dirty="0" smtClean="0">
                <a:solidFill>
                  <a:srgbClr val="000000"/>
                </a:solidFill>
              </a:rPr>
              <a:t>それ以下  </a:t>
            </a:r>
            <a:r>
              <a:rPr lang="en-US" altLang="ja-JP" dirty="0" smtClean="0">
                <a:solidFill>
                  <a:srgbClr val="000000"/>
                </a:solidFill>
              </a:rPr>
              <a:t>〕</a:t>
            </a:r>
          </a:p>
          <a:p>
            <a:pPr marL="0" indent="0">
              <a:buFont typeface="Wingdings 2" pitchFamily="18" charset="2"/>
              <a:buNone/>
            </a:pPr>
            <a:endParaRPr lang="en-US" altLang="ja-JP" dirty="0" smtClean="0">
              <a:solidFill>
                <a:srgbClr val="000000"/>
              </a:solidFill>
            </a:endParaRPr>
          </a:p>
          <a:p>
            <a:pPr marL="0" indent="0">
              <a:buFont typeface="Wingdings 2" pitchFamily="18" charset="2"/>
              <a:buNone/>
            </a:pPr>
            <a:r>
              <a:rPr lang="en-US" altLang="ja-JP" dirty="0" smtClean="0">
                <a:solidFill>
                  <a:srgbClr val="000000"/>
                </a:solidFill>
              </a:rPr>
              <a:t>Q1-1</a:t>
            </a:r>
            <a:r>
              <a:rPr lang="ja-JP" altLang="en-US" dirty="0" smtClean="0">
                <a:solidFill>
                  <a:srgbClr val="000000"/>
                </a:solidFill>
              </a:rPr>
              <a:t>あなたが日本に来た目的は何ですか？（上位</a:t>
            </a:r>
            <a:r>
              <a:rPr lang="en-US" altLang="ja-JP" dirty="0" smtClean="0">
                <a:solidFill>
                  <a:srgbClr val="000000"/>
                </a:solidFill>
              </a:rPr>
              <a:t>3</a:t>
            </a:r>
            <a:r>
              <a:rPr lang="ja-JP" altLang="en-US" dirty="0" smtClean="0">
                <a:solidFill>
                  <a:srgbClr val="000000"/>
                </a:solidFill>
              </a:rPr>
              <a:t>つまでお答え下さい）</a:t>
            </a:r>
          </a:p>
          <a:p>
            <a:pPr marL="0" indent="0">
              <a:buFont typeface="Wingdings 2" pitchFamily="18" charset="2"/>
              <a:buNone/>
            </a:pPr>
            <a:r>
              <a:rPr lang="ja-JP" altLang="en-US" dirty="0" smtClean="0">
                <a:solidFill>
                  <a:srgbClr val="000000"/>
                </a:solidFill>
              </a:rPr>
              <a:t>①日本の食　②自然　③ポップカルチャー</a:t>
            </a:r>
            <a:r>
              <a:rPr lang="en-US" altLang="ja-JP" dirty="0" smtClean="0">
                <a:solidFill>
                  <a:srgbClr val="000000"/>
                </a:solidFill>
              </a:rPr>
              <a:t>(</a:t>
            </a:r>
            <a:r>
              <a:rPr lang="ja-JP" altLang="en-US" dirty="0" smtClean="0">
                <a:solidFill>
                  <a:srgbClr val="000000"/>
                </a:solidFill>
              </a:rPr>
              <a:t>例：アニメ、マンガ、ゲーム</a:t>
            </a:r>
            <a:r>
              <a:rPr lang="en-US" altLang="ja-JP" dirty="0" smtClean="0">
                <a:solidFill>
                  <a:srgbClr val="000000"/>
                </a:solidFill>
              </a:rPr>
              <a:t>)</a:t>
            </a:r>
            <a:r>
              <a:rPr lang="ja-JP" altLang="en-US" dirty="0" smtClean="0">
                <a:solidFill>
                  <a:srgbClr val="000000"/>
                </a:solidFill>
              </a:rPr>
              <a:t>　</a:t>
            </a:r>
          </a:p>
          <a:p>
            <a:pPr marL="0" indent="0">
              <a:buFont typeface="Wingdings 2" pitchFamily="18" charset="2"/>
              <a:buNone/>
            </a:pPr>
            <a:r>
              <a:rPr lang="ja-JP" altLang="en-US" dirty="0" smtClean="0">
                <a:solidFill>
                  <a:srgbClr val="000000"/>
                </a:solidFill>
              </a:rPr>
              <a:t>④アクティビティ　         　　　　　　　　　　　　　　　　        </a:t>
            </a:r>
          </a:p>
          <a:p>
            <a:pPr marL="0" indent="0">
              <a:buFont typeface="Wingdings 2" pitchFamily="18" charset="2"/>
              <a:buNone/>
            </a:pPr>
            <a:r>
              <a:rPr lang="ja-JP" altLang="en-US" dirty="0" smtClean="0">
                <a:solidFill>
                  <a:srgbClr val="000000"/>
                </a:solidFill>
              </a:rPr>
              <a:t>⑤鑑賞（博物館・芸術）⑥歴史　⑦ショッピング　⑧旅館・温泉　⑨ビジネス・</a:t>
            </a:r>
          </a:p>
          <a:p>
            <a:pPr marL="0" indent="0">
              <a:buFont typeface="Wingdings 2" pitchFamily="18" charset="2"/>
              <a:buNone/>
            </a:pPr>
            <a:r>
              <a:rPr lang="ja-JP" altLang="en-US" dirty="0" smtClean="0">
                <a:solidFill>
                  <a:srgbClr val="000000"/>
                </a:solidFill>
              </a:rPr>
              <a:t>留学　⑩その他（　　　　　　　　　　　　　　　　　　　　）</a:t>
            </a:r>
          </a:p>
          <a:p>
            <a:pPr marL="0" indent="0">
              <a:buFont typeface="Wingdings 2" pitchFamily="18" charset="2"/>
              <a:buNone/>
            </a:pPr>
            <a:r>
              <a:rPr lang="ja-JP" altLang="en-US" dirty="0" smtClean="0">
                <a:solidFill>
                  <a:srgbClr val="000000"/>
                </a:solidFill>
              </a:rPr>
              <a:t>     ♛</a:t>
            </a:r>
            <a:r>
              <a:rPr lang="en-US" altLang="ja-JP" dirty="0" smtClean="0">
                <a:solidFill>
                  <a:srgbClr val="000000"/>
                </a:solidFill>
              </a:rPr>
              <a:t>1</a:t>
            </a:r>
            <a:r>
              <a:rPr lang="ja-JP" altLang="en-US" dirty="0" smtClean="0">
                <a:solidFill>
                  <a:srgbClr val="000000"/>
                </a:solidFill>
              </a:rPr>
              <a:t>位（　　　　　）　</a:t>
            </a:r>
            <a:r>
              <a:rPr lang="en-US" altLang="ja-JP" dirty="0" smtClean="0">
                <a:solidFill>
                  <a:srgbClr val="000000"/>
                </a:solidFill>
              </a:rPr>
              <a:t>2</a:t>
            </a:r>
            <a:r>
              <a:rPr lang="ja-JP" altLang="en-US" dirty="0" smtClean="0">
                <a:solidFill>
                  <a:srgbClr val="000000"/>
                </a:solidFill>
              </a:rPr>
              <a:t>位（　　　　　）　</a:t>
            </a:r>
            <a:r>
              <a:rPr lang="en-US" altLang="ja-JP" dirty="0" smtClean="0">
                <a:solidFill>
                  <a:srgbClr val="000000"/>
                </a:solidFill>
              </a:rPr>
              <a:t>3</a:t>
            </a:r>
            <a:r>
              <a:rPr lang="ja-JP" altLang="en-US" dirty="0" smtClean="0">
                <a:solidFill>
                  <a:srgbClr val="000000"/>
                </a:solidFill>
              </a:rPr>
              <a:t>位（　　　　　）</a:t>
            </a:r>
          </a:p>
          <a:p>
            <a:pPr marL="0" indent="0">
              <a:buFont typeface="Wingdings 2" pitchFamily="18" charset="2"/>
              <a:buNone/>
            </a:pPr>
            <a:endParaRPr lang="en-US" altLang="ja-JP" dirty="0" smtClean="0">
              <a:solidFill>
                <a:srgbClr val="000000"/>
              </a:solidFill>
            </a:endParaRPr>
          </a:p>
          <a:p>
            <a:pPr marL="0" indent="0">
              <a:buFont typeface="Wingdings 2" pitchFamily="18" charset="2"/>
              <a:buNone/>
            </a:pPr>
            <a:endParaRPr lang="en-US" altLang="ja-JP" dirty="0" smtClean="0">
              <a:solidFill>
                <a:srgbClr val="000000"/>
              </a:solidFill>
            </a:endParaRPr>
          </a:p>
          <a:p>
            <a:pPr marL="0" indent="0">
              <a:buFont typeface="Wingdings 2" pitchFamily="18" charset="2"/>
              <a:buNone/>
            </a:pPr>
            <a:endParaRPr lang="en-US" altLang="ja-JP" dirty="0" smtClean="0">
              <a:solidFill>
                <a:srgbClr val="000000"/>
              </a:solidFill>
            </a:endParaRPr>
          </a:p>
          <a:p>
            <a:pPr marL="0" indent="0">
              <a:buFont typeface="Wingdings 2" pitchFamily="18" charset="2"/>
              <a:buNone/>
            </a:pPr>
            <a:endParaRPr lang="en-US" altLang="ja-JP" dirty="0" smtClean="0">
              <a:solidFill>
                <a:srgbClr val="000000"/>
              </a:solidFill>
            </a:endParaRPr>
          </a:p>
          <a:p>
            <a:pPr marL="0" indent="0">
              <a:buFont typeface="Wingdings 2" pitchFamily="18" charset="2"/>
              <a:buNone/>
            </a:pPr>
            <a:endParaRPr lang="ja-JP" altLang="en-US" dirty="0">
              <a:solidFill>
                <a:srgbClr val="000000"/>
              </a:solidFill>
            </a:endParaRPr>
          </a:p>
        </p:txBody>
      </p:sp>
      <p:sp>
        <p:nvSpPr>
          <p:cNvPr id="8" name="円/楕円 7"/>
          <p:cNvSpPr/>
          <p:nvPr/>
        </p:nvSpPr>
        <p:spPr>
          <a:xfrm>
            <a:off x="379825" y="2656018"/>
            <a:ext cx="2814182" cy="54983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曲線コネクタ 8"/>
          <p:cNvCxnSpPr/>
          <p:nvPr/>
        </p:nvCxnSpPr>
        <p:spPr>
          <a:xfrm rot="10800000" flipV="1">
            <a:off x="1140850" y="3138295"/>
            <a:ext cx="1" cy="3134728"/>
          </a:xfrm>
          <a:prstGeom prst="curvedConnector2">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943661" y="6273023"/>
            <a:ext cx="181841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0592078"/>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39</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仮説１検証</a:t>
            </a:r>
            <a:endParaRPr kumimoji="1" lang="en-US" altLang="ja-JP" sz="1200" dirty="0" smtClean="0"/>
          </a:p>
        </p:txBody>
      </p:sp>
      <p:sp>
        <p:nvSpPr>
          <p:cNvPr id="2" name="正方形/長方形 1"/>
          <p:cNvSpPr/>
          <p:nvPr/>
        </p:nvSpPr>
        <p:spPr>
          <a:xfrm>
            <a:off x="1569889" y="2681952"/>
            <a:ext cx="184666" cy="584776"/>
          </a:xfrm>
          <a:prstGeom prst="rect">
            <a:avLst/>
          </a:prstGeom>
        </p:spPr>
        <p:txBody>
          <a:bodyPr wrap="none">
            <a:spAutoFit/>
          </a:bodyPr>
          <a:lstStyle/>
          <a:p>
            <a:endParaRPr kumimoji="1" lang="ja-JP" altLang="en-US" sz="3200" dirty="0"/>
          </a:p>
        </p:txBody>
      </p:sp>
      <p:pic>
        <p:nvPicPr>
          <p:cNvPr id="6" name="コンテンツ プレースホルダー 3"/>
          <p:cNvPicPr>
            <a:picLocks noChangeAspect="1"/>
          </p:cNvPicPr>
          <p:nvPr/>
        </p:nvPicPr>
        <p:blipFill>
          <a:blip r:embed="rId2"/>
          <a:stretch>
            <a:fillRect/>
          </a:stretch>
        </p:blipFill>
        <p:spPr>
          <a:xfrm>
            <a:off x="760300" y="1451683"/>
            <a:ext cx="3811700" cy="1535502"/>
          </a:xfrm>
          <a:prstGeom prst="rect">
            <a:avLst/>
          </a:prstGeom>
        </p:spPr>
      </p:pic>
      <p:grpSp>
        <p:nvGrpSpPr>
          <p:cNvPr id="7" name="図形グループ 6"/>
          <p:cNvGrpSpPr/>
          <p:nvPr/>
        </p:nvGrpSpPr>
        <p:grpSpPr>
          <a:xfrm>
            <a:off x="760301" y="2777246"/>
            <a:ext cx="6535249" cy="2478806"/>
            <a:chOff x="760301" y="2777246"/>
            <a:chExt cx="6535249" cy="2478806"/>
          </a:xfrm>
        </p:grpSpPr>
        <p:pic>
          <p:nvPicPr>
            <p:cNvPr id="8" name="図 7"/>
            <p:cNvPicPr>
              <a:picLocks noChangeAspect="1"/>
            </p:cNvPicPr>
            <p:nvPr/>
          </p:nvPicPr>
          <p:blipFill>
            <a:blip r:embed="rId3"/>
            <a:stretch>
              <a:fillRect/>
            </a:stretch>
          </p:blipFill>
          <p:spPr>
            <a:xfrm>
              <a:off x="760301" y="2777246"/>
              <a:ext cx="6535249" cy="2478806"/>
            </a:xfrm>
            <a:prstGeom prst="rect">
              <a:avLst/>
            </a:prstGeom>
          </p:spPr>
        </p:pic>
        <p:sp>
          <p:nvSpPr>
            <p:cNvPr id="9" name="角丸四角形 8"/>
            <p:cNvSpPr/>
            <p:nvPr/>
          </p:nvSpPr>
          <p:spPr>
            <a:xfrm>
              <a:off x="6438657" y="4120726"/>
              <a:ext cx="471455" cy="557842"/>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10" name="テキスト ボックス 9"/>
          <p:cNvSpPr txBox="1"/>
          <p:nvPr/>
        </p:nvSpPr>
        <p:spPr>
          <a:xfrm>
            <a:off x="1078708" y="5256053"/>
            <a:ext cx="7313060" cy="584776"/>
          </a:xfrm>
          <a:prstGeom prst="rect">
            <a:avLst/>
          </a:prstGeom>
          <a:noFill/>
        </p:spPr>
        <p:txBody>
          <a:bodyPr wrap="square" rtlCol="0">
            <a:spAutoFit/>
          </a:bodyPr>
          <a:lstStyle/>
          <a:p>
            <a:pPr algn="ctr"/>
            <a:r>
              <a:rPr lang="en-US" altLang="ja-JP" sz="3200" dirty="0" smtClean="0"/>
              <a:t>→</a:t>
            </a:r>
            <a:r>
              <a:rPr lang="ja-JP" altLang="en-US" sz="3200" dirty="0" smtClean="0"/>
              <a:t>有意</a:t>
            </a:r>
            <a:r>
              <a:rPr kumimoji="1" lang="ja-JP" altLang="en-US" sz="3200" dirty="0" smtClean="0"/>
              <a:t>確率が</a:t>
            </a:r>
            <a:r>
              <a:rPr kumimoji="1" lang="en-US" altLang="ja-JP" sz="3200" dirty="0" smtClean="0"/>
              <a:t>14.4</a:t>
            </a:r>
            <a:r>
              <a:rPr kumimoji="1" lang="ja-JP" altLang="en-US" sz="3200" dirty="0" smtClean="0"/>
              <a:t>％であるので、</a:t>
            </a:r>
            <a:r>
              <a:rPr kumimoji="1" lang="ja-JP" altLang="en-US" sz="3200" dirty="0" smtClean="0">
                <a:solidFill>
                  <a:srgbClr val="FF0000"/>
                </a:solidFill>
              </a:rPr>
              <a:t>棄却</a:t>
            </a:r>
            <a:endParaRPr kumimoji="1" lang="ja-JP" altLang="en-US" sz="3200" dirty="0">
              <a:solidFill>
                <a:srgbClr val="FF0000"/>
              </a:solidFill>
            </a:endParaRPr>
          </a:p>
        </p:txBody>
      </p:sp>
      <p:sp>
        <p:nvSpPr>
          <p:cNvPr id="11" name="タイトル 1"/>
          <p:cNvSpPr txBox="1">
            <a:spLocks/>
          </p:cNvSpPr>
          <p:nvPr/>
        </p:nvSpPr>
        <p:spPr>
          <a:xfrm>
            <a:off x="401735" y="569827"/>
            <a:ext cx="6508377" cy="1143000"/>
          </a:xfrm>
          <a:prstGeom prst="rect">
            <a:avLst/>
          </a:prstGeom>
        </p:spPr>
        <p:txBody>
          <a:bodyPr/>
          <a:lstStyle>
            <a:lvl1pPr algn="l" defTabSz="914400" rtl="0" eaLnBrk="1" latinLnBrk="0" hangingPunct="1">
              <a:spcBef>
                <a:spcPct val="0"/>
              </a:spcBef>
              <a:buNone/>
              <a:defRPr kumimoji="1" sz="3600" kern="1200">
                <a:solidFill>
                  <a:schemeClr val="accent1"/>
                </a:solidFill>
                <a:latin typeface="+mj-lt"/>
                <a:ea typeface="+mj-ea"/>
                <a:cs typeface="+mj-cs"/>
              </a:defRPr>
            </a:lvl1pPr>
          </a:lstStyle>
          <a:p>
            <a:r>
              <a:rPr lang="ja-JP" altLang="en-US" dirty="0" smtClean="0"/>
              <a:t>仮説１　検証結果</a:t>
            </a:r>
            <a:endParaRPr lang="ja-JP" altLang="en-US" dirty="0"/>
          </a:p>
        </p:txBody>
      </p:sp>
    </p:spTree>
    <p:extLst>
      <p:ext uri="{BB962C8B-B14F-4D97-AF65-F5344CB8AC3E}">
        <p14:creationId xmlns:p14="http://schemas.microsoft.com/office/powerpoint/2010/main" val="408059207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4</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現状分析</a:t>
            </a:r>
            <a:endParaRPr kumimoji="1" lang="ja-JP" altLang="en-US" sz="1200" dirty="0"/>
          </a:p>
        </p:txBody>
      </p:sp>
      <p:sp>
        <p:nvSpPr>
          <p:cNvPr id="3" name="テキスト ボックス 2"/>
          <p:cNvSpPr txBox="1"/>
          <p:nvPr/>
        </p:nvSpPr>
        <p:spPr>
          <a:xfrm>
            <a:off x="1982212" y="926196"/>
            <a:ext cx="5210731" cy="400110"/>
          </a:xfrm>
          <a:prstGeom prst="rect">
            <a:avLst/>
          </a:prstGeom>
          <a:noFill/>
        </p:spPr>
        <p:txBody>
          <a:bodyPr wrap="square" rtlCol="0">
            <a:spAutoFit/>
          </a:bodyPr>
          <a:lstStyle/>
          <a:p>
            <a:r>
              <a:rPr kumimoji="1" lang="ja-JP" altLang="en-US" sz="2000" dirty="0" smtClean="0"/>
              <a:t>近年インバウンド客が急激に増加している。</a:t>
            </a:r>
            <a:endParaRPr kumimoji="1" lang="ja-JP" altLang="en-US" sz="2000" dirty="0"/>
          </a:p>
        </p:txBody>
      </p:sp>
      <p:pic>
        <p:nvPicPr>
          <p:cNvPr id="19" name="図 1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18399" y="1761364"/>
            <a:ext cx="7238095" cy="4380952"/>
          </a:xfrm>
          <a:prstGeom prst="rect">
            <a:avLst/>
          </a:prstGeom>
        </p:spPr>
      </p:pic>
    </p:spTree>
    <p:extLst>
      <p:ext uri="{BB962C8B-B14F-4D97-AF65-F5344CB8AC3E}">
        <p14:creationId xmlns:p14="http://schemas.microsoft.com/office/powerpoint/2010/main" val="1488197052"/>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40</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smtClean="0"/>
              <a:t>仮説１検証</a:t>
            </a:r>
            <a:endParaRPr kumimoji="1" lang="en-US" altLang="ja-JP" sz="1200" dirty="0" smtClean="0"/>
          </a:p>
        </p:txBody>
      </p:sp>
      <p:sp>
        <p:nvSpPr>
          <p:cNvPr id="2" name="正方形/長方形 1"/>
          <p:cNvSpPr/>
          <p:nvPr/>
        </p:nvSpPr>
        <p:spPr>
          <a:xfrm>
            <a:off x="1569889" y="2681952"/>
            <a:ext cx="184666" cy="584776"/>
          </a:xfrm>
          <a:prstGeom prst="rect">
            <a:avLst/>
          </a:prstGeom>
        </p:spPr>
        <p:txBody>
          <a:bodyPr wrap="none">
            <a:spAutoFit/>
          </a:bodyPr>
          <a:lstStyle/>
          <a:p>
            <a:endParaRPr kumimoji="1" lang="ja-JP" altLang="en-US" sz="3200" dirty="0"/>
          </a:p>
        </p:txBody>
      </p:sp>
      <p:sp>
        <p:nvSpPr>
          <p:cNvPr id="6" name="タイトル 4"/>
          <p:cNvSpPr txBox="1">
            <a:spLocks/>
          </p:cNvSpPr>
          <p:nvPr/>
        </p:nvSpPr>
        <p:spPr>
          <a:xfrm>
            <a:off x="457199" y="534554"/>
            <a:ext cx="6508377" cy="1143000"/>
          </a:xfrm>
          <a:prstGeom prst="rect">
            <a:avLst/>
          </a:prstGeom>
        </p:spPr>
        <p:txBody>
          <a:bodyPr/>
          <a:lstStyle>
            <a:lvl1pPr algn="l" defTabSz="914400" rtl="0" eaLnBrk="1" latinLnBrk="0" hangingPunct="1">
              <a:spcBef>
                <a:spcPct val="0"/>
              </a:spcBef>
              <a:buNone/>
              <a:defRPr kumimoji="1" sz="3600" kern="1200">
                <a:solidFill>
                  <a:schemeClr val="accent1"/>
                </a:solidFill>
                <a:latin typeface="+mj-lt"/>
                <a:ea typeface="+mj-ea"/>
                <a:cs typeface="+mj-cs"/>
              </a:defRPr>
            </a:lvl1pPr>
          </a:lstStyle>
          <a:p>
            <a:r>
              <a:rPr lang="ja-JP" altLang="en-US" smtClean="0"/>
              <a:t>仮説１　検証結果　まとめ</a:t>
            </a:r>
            <a:endParaRPr lang="ja-JP" altLang="en-US" dirty="0"/>
          </a:p>
        </p:txBody>
      </p:sp>
      <p:sp>
        <p:nvSpPr>
          <p:cNvPr id="7" name="コンテンツ プレースホルダー 5"/>
          <p:cNvSpPr txBox="1">
            <a:spLocks/>
          </p:cNvSpPr>
          <p:nvPr/>
        </p:nvSpPr>
        <p:spPr>
          <a:xfrm>
            <a:off x="457199" y="1829954"/>
            <a:ext cx="8305801" cy="3916363"/>
          </a:xfrm>
          <a:prstGeom prst="rect">
            <a:avLst/>
          </a:prstGeom>
        </p:spPr>
        <p:txBody>
          <a:bodyPr>
            <a:normAutofit/>
          </a:bodyPr>
          <a:lstStyle>
            <a:lvl1pPr marL="228600" indent="-228600" algn="l" defTabSz="914400" rtl="0" eaLnBrk="1" latinLnBrk="0" hangingPunct="1">
              <a:spcBef>
                <a:spcPts val="1800"/>
              </a:spcBef>
              <a:buClr>
                <a:schemeClr val="accent1"/>
              </a:buClr>
              <a:buSzPct val="100000"/>
              <a:buFont typeface="Wingdings 2" pitchFamily="18" charset="2"/>
              <a:buChar char="¡"/>
              <a:defRPr kumimoji="1"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kumimoji="1"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kumimoji="1"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kumimoji="1"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kumimoji="1"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kumimoji="1"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kumimoji="1"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kumimoji="1"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kumimoji="1" lang="en-US" sz="1800" kern="1200" dirty="0">
                <a:solidFill>
                  <a:schemeClr val="tx2"/>
                </a:solidFill>
                <a:latin typeface="+mn-lt"/>
                <a:ea typeface="+mn-ea"/>
                <a:cs typeface="+mn-cs"/>
              </a:defRPr>
            </a:lvl9pPr>
          </a:lstStyle>
          <a:p>
            <a:r>
              <a:rPr lang="ja-JP" altLang="en-US" sz="3200" dirty="0" smtClean="0">
                <a:solidFill>
                  <a:srgbClr val="000000"/>
                </a:solidFill>
              </a:rPr>
              <a:t>ポップカルチャーを目的のひとつとして訪日している人の中で、定期的にポップカルチャー関連のことを</a:t>
            </a:r>
            <a:r>
              <a:rPr lang="en-US" altLang="ja-JP" sz="3200" dirty="0" smtClean="0">
                <a:solidFill>
                  <a:srgbClr val="000000"/>
                </a:solidFill>
              </a:rPr>
              <a:t>SNS</a:t>
            </a:r>
            <a:r>
              <a:rPr lang="ja-JP" altLang="en-US" sz="3200" dirty="0" smtClean="0">
                <a:solidFill>
                  <a:srgbClr val="000000"/>
                </a:solidFill>
              </a:rPr>
              <a:t>で発信している人は、ポップカルチャーを一番の目的としてきている。</a:t>
            </a:r>
            <a:endParaRPr lang="en-US" altLang="ja-JP" sz="3200" dirty="0" smtClean="0">
              <a:solidFill>
                <a:srgbClr val="000000"/>
              </a:solidFill>
            </a:endParaRPr>
          </a:p>
        </p:txBody>
      </p:sp>
      <p:sp>
        <p:nvSpPr>
          <p:cNvPr id="8" name="テキスト ボックス 7"/>
          <p:cNvSpPr txBox="1"/>
          <p:nvPr/>
        </p:nvSpPr>
        <p:spPr>
          <a:xfrm>
            <a:off x="760917" y="4338707"/>
            <a:ext cx="7495577" cy="584776"/>
          </a:xfrm>
          <a:prstGeom prst="rect">
            <a:avLst/>
          </a:prstGeom>
          <a:noFill/>
        </p:spPr>
        <p:txBody>
          <a:bodyPr wrap="square" rtlCol="0">
            <a:spAutoFit/>
          </a:bodyPr>
          <a:lstStyle/>
          <a:p>
            <a:r>
              <a:rPr lang="ja-JP" altLang="en-US" sz="3200" dirty="0" smtClean="0"/>
              <a:t>→有意</a:t>
            </a:r>
            <a:r>
              <a:rPr lang="ja-JP" altLang="en-US" sz="3200" dirty="0"/>
              <a:t>確率が</a:t>
            </a:r>
            <a:r>
              <a:rPr lang="en-US" altLang="ja-JP" sz="3200" dirty="0"/>
              <a:t>14.4</a:t>
            </a:r>
            <a:r>
              <a:rPr lang="ja-JP" altLang="en-US" sz="3200" dirty="0"/>
              <a:t>％であるので、</a:t>
            </a:r>
            <a:r>
              <a:rPr lang="ja-JP" altLang="en-US" sz="3200" dirty="0">
                <a:solidFill>
                  <a:srgbClr val="FF0000"/>
                </a:solidFill>
              </a:rPr>
              <a:t>棄却</a:t>
            </a:r>
          </a:p>
        </p:txBody>
      </p:sp>
    </p:spTree>
    <p:extLst>
      <p:ext uri="{BB962C8B-B14F-4D97-AF65-F5344CB8AC3E}">
        <p14:creationId xmlns:p14="http://schemas.microsoft.com/office/powerpoint/2010/main" val="4080592078"/>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41</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仮説２検証</a:t>
            </a:r>
            <a:endParaRPr kumimoji="1" lang="en-US" altLang="ja-JP" sz="1200" dirty="0" smtClean="0"/>
          </a:p>
        </p:txBody>
      </p:sp>
      <p:sp>
        <p:nvSpPr>
          <p:cNvPr id="2" name="正方形/長方形 1"/>
          <p:cNvSpPr/>
          <p:nvPr/>
        </p:nvSpPr>
        <p:spPr>
          <a:xfrm>
            <a:off x="1569889" y="2681952"/>
            <a:ext cx="184666" cy="584776"/>
          </a:xfrm>
          <a:prstGeom prst="rect">
            <a:avLst/>
          </a:prstGeom>
        </p:spPr>
        <p:txBody>
          <a:bodyPr wrap="none">
            <a:spAutoFit/>
          </a:bodyPr>
          <a:lstStyle/>
          <a:p>
            <a:endParaRPr kumimoji="1" lang="ja-JP" altLang="en-US" sz="3200" dirty="0"/>
          </a:p>
        </p:txBody>
      </p:sp>
      <p:sp>
        <p:nvSpPr>
          <p:cNvPr id="6" name="タイトル 1"/>
          <p:cNvSpPr txBox="1">
            <a:spLocks/>
          </p:cNvSpPr>
          <p:nvPr/>
        </p:nvSpPr>
        <p:spPr>
          <a:xfrm>
            <a:off x="423543" y="449691"/>
            <a:ext cx="6508377" cy="1143000"/>
          </a:xfrm>
          <a:prstGeom prst="rect">
            <a:avLst/>
          </a:prstGeom>
        </p:spPr>
        <p:txBody>
          <a:bodyPr/>
          <a:lstStyle>
            <a:lvl1pPr algn="l" defTabSz="914400" rtl="0" eaLnBrk="1" latinLnBrk="0" hangingPunct="1">
              <a:spcBef>
                <a:spcPct val="0"/>
              </a:spcBef>
              <a:buNone/>
              <a:defRPr kumimoji="1" sz="3600" kern="1200">
                <a:solidFill>
                  <a:schemeClr val="accent1"/>
                </a:solidFill>
                <a:latin typeface="+mj-lt"/>
                <a:ea typeface="+mj-ea"/>
                <a:cs typeface="+mj-cs"/>
              </a:defRPr>
            </a:lvl1pPr>
          </a:lstStyle>
          <a:p>
            <a:r>
              <a:rPr lang="ja-JP" altLang="en-US" dirty="0" smtClean="0"/>
              <a:t>予想される結果</a:t>
            </a:r>
            <a:endParaRPr lang="ja-JP" altLang="en-US" dirty="0"/>
          </a:p>
        </p:txBody>
      </p:sp>
      <p:sp>
        <p:nvSpPr>
          <p:cNvPr id="7" name="コンテンツ プレースホルダー 2"/>
          <p:cNvSpPr txBox="1">
            <a:spLocks/>
          </p:cNvSpPr>
          <p:nvPr/>
        </p:nvSpPr>
        <p:spPr>
          <a:xfrm>
            <a:off x="174812" y="1258161"/>
            <a:ext cx="8969188" cy="5140400"/>
          </a:xfrm>
          <a:prstGeom prst="rect">
            <a:avLst/>
          </a:prstGeom>
        </p:spPr>
        <p:txBody>
          <a:bodyPr>
            <a:normAutofit fontScale="92500" lnSpcReduction="10000"/>
          </a:bodyPr>
          <a:lstStyle>
            <a:lvl1pPr marL="228600" indent="-228600" algn="l" defTabSz="914400" rtl="0" eaLnBrk="1" latinLnBrk="0" hangingPunct="1">
              <a:spcBef>
                <a:spcPts val="1800"/>
              </a:spcBef>
              <a:buClr>
                <a:schemeClr val="accent1"/>
              </a:buClr>
              <a:buSzPct val="100000"/>
              <a:buFont typeface="Wingdings 2" pitchFamily="18" charset="2"/>
              <a:buChar char="¡"/>
              <a:defRPr kumimoji="1"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kumimoji="1"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kumimoji="1"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kumimoji="1"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kumimoji="1"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kumimoji="1"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kumimoji="1"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kumimoji="1"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kumimoji="1" lang="en-US" sz="1800" kern="1200" dirty="0">
                <a:solidFill>
                  <a:schemeClr val="tx2"/>
                </a:solidFill>
                <a:latin typeface="+mn-lt"/>
                <a:ea typeface="+mn-ea"/>
                <a:cs typeface="+mn-cs"/>
              </a:defRPr>
            </a:lvl9pPr>
          </a:lstStyle>
          <a:p>
            <a:pPr marL="0" indent="0">
              <a:buNone/>
            </a:pPr>
            <a:r>
              <a:rPr lang="en-US" altLang="ja-JP" dirty="0" smtClean="0">
                <a:solidFill>
                  <a:srgbClr val="000000"/>
                </a:solidFill>
              </a:rPr>
              <a:t>■</a:t>
            </a:r>
            <a:r>
              <a:rPr lang="en-US" altLang="ja-JP" dirty="0" smtClean="0">
                <a:solidFill>
                  <a:srgbClr val="000000"/>
                </a:solidFill>
                <a:latin typeface="+mn-ea"/>
              </a:rPr>
              <a:t>SNS</a:t>
            </a:r>
            <a:r>
              <a:rPr lang="ja-JP" altLang="en-US" dirty="0" smtClean="0">
                <a:solidFill>
                  <a:srgbClr val="000000"/>
                </a:solidFill>
                <a:latin typeface="+mn-ea"/>
              </a:rPr>
              <a:t>発信している人ほど、</a:t>
            </a:r>
            <a:r>
              <a:rPr lang="en-US" altLang="ja-JP" dirty="0" smtClean="0">
                <a:solidFill>
                  <a:srgbClr val="000000"/>
                </a:solidFill>
                <a:latin typeface="+mn-ea"/>
              </a:rPr>
              <a:t>⑨〜⑬</a:t>
            </a:r>
            <a:r>
              <a:rPr lang="ja-JP" altLang="en-US" dirty="0" smtClean="0">
                <a:solidFill>
                  <a:srgbClr val="000000"/>
                </a:solidFill>
                <a:latin typeface="+mn-ea"/>
              </a:rPr>
              <a:t>を選ぶ傾向にある。</a:t>
            </a:r>
            <a:endParaRPr lang="en-US" altLang="ja-JP" dirty="0" smtClean="0">
              <a:solidFill>
                <a:srgbClr val="000000"/>
              </a:solidFill>
              <a:latin typeface="+mn-ea"/>
            </a:endParaRPr>
          </a:p>
          <a:p>
            <a:pPr marL="0" indent="0">
              <a:buFont typeface="Wingdings 2" pitchFamily="18" charset="2"/>
              <a:buNone/>
            </a:pPr>
            <a:r>
              <a:rPr lang="en-US" altLang="ja-JP" dirty="0" smtClean="0">
                <a:solidFill>
                  <a:srgbClr val="000000"/>
                </a:solidFill>
                <a:latin typeface="+mn-ea"/>
              </a:rPr>
              <a:t>Q2-5 SNS</a:t>
            </a:r>
            <a:r>
              <a:rPr lang="ja-JP" altLang="en-US" dirty="0" smtClean="0">
                <a:solidFill>
                  <a:srgbClr val="000000"/>
                </a:solidFill>
                <a:latin typeface="+mn-ea"/>
              </a:rPr>
              <a:t>で発信している頻度は、どのくらいですか？</a:t>
            </a:r>
          </a:p>
          <a:p>
            <a:pPr marL="0" indent="0">
              <a:buFont typeface="Wingdings 2" pitchFamily="18" charset="2"/>
              <a:buNone/>
            </a:pPr>
            <a:r>
              <a:rPr lang="en-US" altLang="ja-JP" dirty="0" smtClean="0">
                <a:solidFill>
                  <a:srgbClr val="000000"/>
                </a:solidFill>
                <a:latin typeface="+mn-ea"/>
              </a:rPr>
              <a:t>〔 ①</a:t>
            </a:r>
            <a:r>
              <a:rPr lang="ja-JP" altLang="en-US" dirty="0" smtClean="0">
                <a:solidFill>
                  <a:srgbClr val="000000"/>
                </a:solidFill>
                <a:latin typeface="+mn-ea"/>
              </a:rPr>
              <a:t>毎日 </a:t>
            </a:r>
            <a:r>
              <a:rPr lang="en-US" altLang="ja-JP" dirty="0" smtClean="0">
                <a:solidFill>
                  <a:srgbClr val="000000"/>
                </a:solidFill>
                <a:latin typeface="+mn-ea"/>
              </a:rPr>
              <a:t>/ ②</a:t>
            </a:r>
            <a:r>
              <a:rPr lang="ja-JP" altLang="en-US" dirty="0" smtClean="0">
                <a:solidFill>
                  <a:srgbClr val="000000"/>
                </a:solidFill>
                <a:latin typeface="+mn-ea"/>
              </a:rPr>
              <a:t>週に</a:t>
            </a:r>
            <a:r>
              <a:rPr lang="en-US" altLang="ja-JP" dirty="0" smtClean="0">
                <a:solidFill>
                  <a:srgbClr val="000000"/>
                </a:solidFill>
                <a:latin typeface="+mn-ea"/>
              </a:rPr>
              <a:t>3,4</a:t>
            </a:r>
            <a:r>
              <a:rPr lang="ja-JP" altLang="en-US" dirty="0" smtClean="0">
                <a:solidFill>
                  <a:srgbClr val="000000"/>
                </a:solidFill>
                <a:latin typeface="+mn-ea"/>
              </a:rPr>
              <a:t>日 </a:t>
            </a:r>
            <a:r>
              <a:rPr lang="en-US" altLang="ja-JP" dirty="0" smtClean="0">
                <a:solidFill>
                  <a:srgbClr val="000000"/>
                </a:solidFill>
                <a:latin typeface="+mn-ea"/>
              </a:rPr>
              <a:t>/ ③</a:t>
            </a:r>
            <a:r>
              <a:rPr lang="ja-JP" altLang="en-US" dirty="0" smtClean="0">
                <a:solidFill>
                  <a:srgbClr val="000000"/>
                </a:solidFill>
                <a:latin typeface="+mn-ea"/>
              </a:rPr>
              <a:t>週に</a:t>
            </a:r>
            <a:r>
              <a:rPr lang="en-US" altLang="ja-JP" dirty="0" smtClean="0">
                <a:solidFill>
                  <a:srgbClr val="000000"/>
                </a:solidFill>
                <a:latin typeface="+mn-ea"/>
              </a:rPr>
              <a:t>1</a:t>
            </a:r>
            <a:r>
              <a:rPr lang="ja-JP" altLang="en-US" dirty="0" smtClean="0">
                <a:solidFill>
                  <a:srgbClr val="000000"/>
                </a:solidFill>
                <a:latin typeface="+mn-ea"/>
              </a:rPr>
              <a:t>日 </a:t>
            </a:r>
            <a:r>
              <a:rPr lang="en-US" altLang="ja-JP" dirty="0" smtClean="0">
                <a:solidFill>
                  <a:srgbClr val="000000"/>
                </a:solidFill>
                <a:latin typeface="+mn-ea"/>
              </a:rPr>
              <a:t>/ ④2</a:t>
            </a:r>
            <a:r>
              <a:rPr lang="ja-JP" altLang="en-US" dirty="0" smtClean="0">
                <a:solidFill>
                  <a:srgbClr val="000000"/>
                </a:solidFill>
                <a:latin typeface="+mn-ea"/>
              </a:rPr>
              <a:t>週間に</a:t>
            </a:r>
            <a:r>
              <a:rPr lang="en-US" altLang="ja-JP" dirty="0" smtClean="0">
                <a:solidFill>
                  <a:srgbClr val="000000"/>
                </a:solidFill>
                <a:latin typeface="+mn-ea"/>
              </a:rPr>
              <a:t>1</a:t>
            </a:r>
            <a:r>
              <a:rPr lang="ja-JP" altLang="en-US" dirty="0" smtClean="0">
                <a:solidFill>
                  <a:srgbClr val="000000"/>
                </a:solidFill>
                <a:latin typeface="+mn-ea"/>
              </a:rPr>
              <a:t>日 </a:t>
            </a:r>
            <a:r>
              <a:rPr lang="en-US" altLang="ja-JP" dirty="0" smtClean="0">
                <a:solidFill>
                  <a:srgbClr val="000000"/>
                </a:solidFill>
                <a:latin typeface="+mn-ea"/>
              </a:rPr>
              <a:t>/ ⑤1</a:t>
            </a:r>
            <a:r>
              <a:rPr lang="ja-JP" altLang="en-US" dirty="0" smtClean="0">
                <a:solidFill>
                  <a:srgbClr val="000000"/>
                </a:solidFill>
                <a:latin typeface="+mn-ea"/>
              </a:rPr>
              <a:t>ヵ月に</a:t>
            </a:r>
            <a:r>
              <a:rPr lang="en-US" altLang="ja-JP" dirty="0" smtClean="0">
                <a:solidFill>
                  <a:srgbClr val="000000"/>
                </a:solidFill>
                <a:latin typeface="+mn-ea"/>
              </a:rPr>
              <a:t>1</a:t>
            </a:r>
            <a:r>
              <a:rPr lang="ja-JP" altLang="en-US" dirty="0" smtClean="0">
                <a:solidFill>
                  <a:srgbClr val="000000"/>
                </a:solidFill>
                <a:latin typeface="+mn-ea"/>
              </a:rPr>
              <a:t>日 </a:t>
            </a:r>
            <a:r>
              <a:rPr lang="en-US" altLang="ja-JP" dirty="0" smtClean="0">
                <a:solidFill>
                  <a:srgbClr val="000000"/>
                </a:solidFill>
                <a:latin typeface="+mn-ea"/>
              </a:rPr>
              <a:t>/ </a:t>
            </a:r>
            <a:r>
              <a:rPr lang="ja-JP" altLang="en-US" dirty="0" smtClean="0">
                <a:solidFill>
                  <a:srgbClr val="000000"/>
                </a:solidFill>
                <a:latin typeface="+mn-ea"/>
              </a:rPr>
              <a:t>　   </a:t>
            </a:r>
            <a:endParaRPr lang="en-US" altLang="ja-JP" dirty="0" smtClean="0">
              <a:solidFill>
                <a:srgbClr val="000000"/>
              </a:solidFill>
              <a:latin typeface="+mn-ea"/>
            </a:endParaRPr>
          </a:p>
          <a:p>
            <a:pPr marL="0" indent="0">
              <a:buFont typeface="Wingdings 2" pitchFamily="18" charset="2"/>
              <a:buNone/>
            </a:pPr>
            <a:r>
              <a:rPr lang="en-US" altLang="ja-JP" dirty="0" smtClean="0">
                <a:solidFill>
                  <a:srgbClr val="000000"/>
                </a:solidFill>
                <a:latin typeface="+mn-ea"/>
              </a:rPr>
              <a:t>   ⑥</a:t>
            </a:r>
            <a:r>
              <a:rPr lang="ja-JP" altLang="en-US" dirty="0" smtClean="0">
                <a:solidFill>
                  <a:srgbClr val="000000"/>
                </a:solidFill>
                <a:latin typeface="+mn-ea"/>
              </a:rPr>
              <a:t>それ以下  </a:t>
            </a:r>
            <a:r>
              <a:rPr lang="en-US" altLang="ja-JP" dirty="0" smtClean="0">
                <a:solidFill>
                  <a:srgbClr val="000000"/>
                </a:solidFill>
                <a:latin typeface="+mn-ea"/>
              </a:rPr>
              <a:t>〕</a:t>
            </a:r>
          </a:p>
          <a:p>
            <a:endParaRPr lang="en-US" altLang="ja-JP" dirty="0" smtClean="0">
              <a:solidFill>
                <a:srgbClr val="000000"/>
              </a:solidFill>
              <a:latin typeface="+mn-ea"/>
            </a:endParaRPr>
          </a:p>
          <a:p>
            <a:pPr marL="0" indent="0">
              <a:buFont typeface="Wingdings 2" pitchFamily="18" charset="2"/>
              <a:buNone/>
            </a:pPr>
            <a:r>
              <a:rPr lang="en-US" altLang="ja-JP" dirty="0" smtClean="0">
                <a:solidFill>
                  <a:srgbClr val="000000"/>
                </a:solidFill>
                <a:latin typeface="+mn-ea"/>
              </a:rPr>
              <a:t>Q1-2 Q1-1</a:t>
            </a:r>
            <a:r>
              <a:rPr lang="ja-JP" altLang="en-US" dirty="0" smtClean="0">
                <a:solidFill>
                  <a:srgbClr val="000000"/>
                </a:solidFill>
                <a:latin typeface="+mn-ea"/>
              </a:rPr>
              <a:t>でポップカルチャーを選んだ方にお聞きします。</a:t>
            </a:r>
          </a:p>
          <a:p>
            <a:pPr marL="0" indent="0">
              <a:buFont typeface="Wingdings 2" pitchFamily="18" charset="2"/>
              <a:buNone/>
            </a:pPr>
            <a:r>
              <a:rPr lang="ja-JP" altLang="en-US" dirty="0" smtClean="0">
                <a:solidFill>
                  <a:srgbClr val="000000"/>
                </a:solidFill>
                <a:latin typeface="+mn-ea"/>
              </a:rPr>
              <a:t>ポップカルチャーの何を楽しみに日本に来ましたか？</a:t>
            </a:r>
          </a:p>
          <a:p>
            <a:pPr marL="0" indent="0">
              <a:buFont typeface="Wingdings 2" pitchFamily="18" charset="2"/>
              <a:buNone/>
            </a:pPr>
            <a:r>
              <a:rPr lang="ja-JP" altLang="en-US" dirty="0" smtClean="0">
                <a:solidFill>
                  <a:srgbClr val="000000"/>
                </a:solidFill>
                <a:latin typeface="+mn-ea"/>
              </a:rPr>
              <a:t>最も当てはまるものに○を</a:t>
            </a:r>
            <a:r>
              <a:rPr lang="en-US" altLang="ja-JP" dirty="0" smtClean="0">
                <a:solidFill>
                  <a:srgbClr val="000000"/>
                </a:solidFill>
                <a:latin typeface="+mn-ea"/>
              </a:rPr>
              <a:t>1</a:t>
            </a:r>
            <a:r>
              <a:rPr lang="ja-JP" altLang="en-US" dirty="0" smtClean="0">
                <a:solidFill>
                  <a:srgbClr val="000000"/>
                </a:solidFill>
                <a:latin typeface="+mn-ea"/>
              </a:rPr>
              <a:t>つお付け下さい。</a:t>
            </a:r>
            <a:endParaRPr lang="en-US" altLang="ja-JP" dirty="0" smtClean="0">
              <a:solidFill>
                <a:srgbClr val="000000"/>
              </a:solidFill>
              <a:latin typeface="+mn-ea"/>
            </a:endParaRPr>
          </a:p>
          <a:p>
            <a:pPr marL="0" indent="0">
              <a:buFont typeface="Wingdings 2" pitchFamily="18" charset="2"/>
              <a:buNone/>
            </a:pPr>
            <a:r>
              <a:rPr lang="en-US" altLang="ja-JP" dirty="0" smtClean="0">
                <a:solidFill>
                  <a:srgbClr val="000000"/>
                </a:solidFill>
                <a:latin typeface="+mn-ea"/>
              </a:rPr>
              <a:t>〔 ①</a:t>
            </a:r>
            <a:r>
              <a:rPr lang="ja-JP" altLang="en-US" dirty="0" smtClean="0">
                <a:solidFill>
                  <a:srgbClr val="000000"/>
                </a:solidFill>
                <a:latin typeface="+mn-ea"/>
              </a:rPr>
              <a:t>アニメ </a:t>
            </a:r>
            <a:r>
              <a:rPr lang="en-US" altLang="ja-JP" dirty="0" smtClean="0">
                <a:solidFill>
                  <a:srgbClr val="000000"/>
                </a:solidFill>
                <a:latin typeface="+mn-ea"/>
              </a:rPr>
              <a:t>/ ②</a:t>
            </a:r>
            <a:r>
              <a:rPr lang="ja-JP" altLang="en-US" dirty="0" smtClean="0">
                <a:solidFill>
                  <a:srgbClr val="000000"/>
                </a:solidFill>
                <a:latin typeface="+mn-ea"/>
              </a:rPr>
              <a:t>漫画 </a:t>
            </a:r>
            <a:r>
              <a:rPr lang="en-US" altLang="ja-JP" dirty="0" smtClean="0">
                <a:solidFill>
                  <a:srgbClr val="000000"/>
                </a:solidFill>
                <a:latin typeface="+mn-ea"/>
              </a:rPr>
              <a:t>/ ③</a:t>
            </a:r>
            <a:r>
              <a:rPr lang="ja-JP" altLang="en-US" dirty="0" smtClean="0">
                <a:solidFill>
                  <a:srgbClr val="000000"/>
                </a:solidFill>
                <a:latin typeface="+mn-ea"/>
              </a:rPr>
              <a:t>ゲーム </a:t>
            </a:r>
            <a:r>
              <a:rPr lang="en-US" altLang="ja-JP" dirty="0" smtClean="0">
                <a:solidFill>
                  <a:srgbClr val="000000"/>
                </a:solidFill>
                <a:latin typeface="+mn-ea"/>
              </a:rPr>
              <a:t>/ ④</a:t>
            </a:r>
            <a:r>
              <a:rPr lang="ja-JP" altLang="en-US" dirty="0" smtClean="0">
                <a:solidFill>
                  <a:srgbClr val="000000"/>
                </a:solidFill>
                <a:latin typeface="+mn-ea"/>
              </a:rPr>
              <a:t>テレビ </a:t>
            </a:r>
            <a:r>
              <a:rPr lang="en-US" altLang="ja-JP" dirty="0" smtClean="0">
                <a:solidFill>
                  <a:srgbClr val="000000"/>
                </a:solidFill>
                <a:latin typeface="+mn-ea"/>
              </a:rPr>
              <a:t>/ ⑤</a:t>
            </a:r>
            <a:r>
              <a:rPr lang="ja-JP" altLang="en-US" dirty="0" smtClean="0">
                <a:solidFill>
                  <a:srgbClr val="000000"/>
                </a:solidFill>
                <a:latin typeface="+mn-ea"/>
              </a:rPr>
              <a:t>日本のドラマ </a:t>
            </a:r>
            <a:r>
              <a:rPr lang="en-US" altLang="ja-JP" dirty="0" smtClean="0">
                <a:solidFill>
                  <a:srgbClr val="000000"/>
                </a:solidFill>
                <a:latin typeface="+mn-ea"/>
              </a:rPr>
              <a:t>/ ⑥</a:t>
            </a:r>
            <a:r>
              <a:rPr lang="ja-JP" altLang="en-US" dirty="0" smtClean="0">
                <a:solidFill>
                  <a:srgbClr val="000000"/>
                </a:solidFill>
                <a:latin typeface="+mn-ea"/>
              </a:rPr>
              <a:t>映画 </a:t>
            </a:r>
            <a:r>
              <a:rPr lang="en-US" altLang="ja-JP" dirty="0" smtClean="0">
                <a:solidFill>
                  <a:srgbClr val="000000"/>
                </a:solidFill>
                <a:latin typeface="+mn-ea"/>
              </a:rPr>
              <a:t>/⑦</a:t>
            </a:r>
            <a:r>
              <a:rPr lang="ja-JP" altLang="en-US" dirty="0" smtClean="0">
                <a:solidFill>
                  <a:srgbClr val="000000"/>
                </a:solidFill>
                <a:latin typeface="+mn-ea"/>
              </a:rPr>
              <a:t>ファッション</a:t>
            </a:r>
            <a:r>
              <a:rPr lang="en-US" altLang="ja-JP" dirty="0" smtClean="0">
                <a:solidFill>
                  <a:srgbClr val="000000"/>
                </a:solidFill>
                <a:latin typeface="+mn-ea"/>
              </a:rPr>
              <a:t>/ ⑧</a:t>
            </a:r>
            <a:r>
              <a:rPr lang="en-US" altLang="ja-JP" dirty="0" err="1" smtClean="0">
                <a:solidFill>
                  <a:srgbClr val="000000"/>
                </a:solidFill>
                <a:latin typeface="+mn-ea"/>
              </a:rPr>
              <a:t>Jpop,Jrock</a:t>
            </a:r>
            <a:r>
              <a:rPr lang="en-US" altLang="ja-JP" dirty="0" smtClean="0">
                <a:solidFill>
                  <a:srgbClr val="000000"/>
                </a:solidFill>
                <a:latin typeface="+mn-ea"/>
              </a:rPr>
              <a:t>/</a:t>
            </a:r>
            <a:r>
              <a:rPr lang="en-US" altLang="ja-JP" u="wavyHeavy" dirty="0" smtClean="0">
                <a:solidFill>
                  <a:schemeClr val="tx1"/>
                </a:solidFill>
                <a:uFill>
                  <a:solidFill>
                    <a:srgbClr val="FF0000"/>
                  </a:solidFill>
                </a:uFill>
                <a:latin typeface="+mn-ea"/>
              </a:rPr>
              <a:t>⑨</a:t>
            </a:r>
            <a:r>
              <a:rPr lang="ja-JP" altLang="en-US" u="wavyHeavy" dirty="0" smtClean="0">
                <a:solidFill>
                  <a:schemeClr val="tx1"/>
                </a:solidFill>
                <a:uFill>
                  <a:solidFill>
                    <a:srgbClr val="FF0000"/>
                  </a:solidFill>
                </a:uFill>
                <a:latin typeface="+mn-ea"/>
              </a:rPr>
              <a:t>関連グッズ </a:t>
            </a:r>
            <a:r>
              <a:rPr lang="en-US" altLang="ja-JP" u="wavyHeavy" dirty="0" smtClean="0">
                <a:solidFill>
                  <a:schemeClr val="tx1"/>
                </a:solidFill>
                <a:uFill>
                  <a:solidFill>
                    <a:srgbClr val="FF0000"/>
                  </a:solidFill>
                </a:uFill>
                <a:latin typeface="+mn-ea"/>
              </a:rPr>
              <a:t>/ ⑩</a:t>
            </a:r>
            <a:r>
              <a:rPr lang="ja-JP" altLang="en-US" u="wavyHeavy" dirty="0" smtClean="0">
                <a:solidFill>
                  <a:schemeClr val="tx1"/>
                </a:solidFill>
                <a:uFill>
                  <a:solidFill>
                    <a:srgbClr val="FF0000"/>
                  </a:solidFill>
                </a:uFill>
                <a:latin typeface="+mn-ea"/>
              </a:rPr>
              <a:t>コスプレ </a:t>
            </a:r>
            <a:r>
              <a:rPr lang="en-US" altLang="ja-JP" u="wavyHeavy" dirty="0" smtClean="0">
                <a:solidFill>
                  <a:schemeClr val="tx1"/>
                </a:solidFill>
                <a:uFill>
                  <a:solidFill>
                    <a:srgbClr val="FF0000"/>
                  </a:solidFill>
                </a:uFill>
                <a:latin typeface="+mn-ea"/>
              </a:rPr>
              <a:t>/ ⑪</a:t>
            </a:r>
            <a:r>
              <a:rPr lang="ja-JP" altLang="en-US" u="wavyHeavy" dirty="0" smtClean="0">
                <a:solidFill>
                  <a:schemeClr val="tx1"/>
                </a:solidFill>
                <a:uFill>
                  <a:solidFill>
                    <a:srgbClr val="FF0000"/>
                  </a:solidFill>
                </a:uFill>
                <a:latin typeface="+mn-ea"/>
              </a:rPr>
              <a:t>聖地巡礼 </a:t>
            </a:r>
            <a:r>
              <a:rPr lang="en-US" altLang="ja-JP" u="wavyHeavy" dirty="0" smtClean="0">
                <a:solidFill>
                  <a:schemeClr val="tx1"/>
                </a:solidFill>
                <a:uFill>
                  <a:solidFill>
                    <a:srgbClr val="FF0000"/>
                  </a:solidFill>
                </a:uFill>
                <a:latin typeface="+mn-ea"/>
              </a:rPr>
              <a:t>/ ⑫</a:t>
            </a:r>
            <a:r>
              <a:rPr lang="ja-JP" altLang="en-US" u="wavyHeavy" dirty="0" smtClean="0">
                <a:solidFill>
                  <a:schemeClr val="tx1"/>
                </a:solidFill>
                <a:uFill>
                  <a:solidFill>
                    <a:srgbClr val="FF0000"/>
                  </a:solidFill>
                </a:uFill>
                <a:latin typeface="+mn-ea"/>
              </a:rPr>
              <a:t>舞台（ミュージカル）</a:t>
            </a:r>
            <a:r>
              <a:rPr lang="en-US" altLang="ja-JP" u="wavyHeavy" dirty="0" smtClean="0">
                <a:solidFill>
                  <a:schemeClr val="tx1"/>
                </a:solidFill>
                <a:uFill>
                  <a:solidFill>
                    <a:srgbClr val="FF0000"/>
                  </a:solidFill>
                </a:uFill>
                <a:latin typeface="+mn-ea"/>
              </a:rPr>
              <a:t>/⑬</a:t>
            </a:r>
            <a:r>
              <a:rPr lang="ja-JP" altLang="en-US" u="wavyHeavy" dirty="0" smtClean="0">
                <a:solidFill>
                  <a:schemeClr val="tx1"/>
                </a:solidFill>
                <a:uFill>
                  <a:solidFill>
                    <a:srgbClr val="FF0000"/>
                  </a:solidFill>
                </a:uFill>
                <a:latin typeface="+mn-ea"/>
              </a:rPr>
              <a:t>その他</a:t>
            </a:r>
            <a:r>
              <a:rPr lang="ja-JP" altLang="en-US" dirty="0" smtClean="0">
                <a:solidFill>
                  <a:srgbClr val="000000"/>
                </a:solidFill>
                <a:latin typeface="+mn-ea"/>
              </a:rPr>
              <a:t>（　　　　　　　　　　　　　　　　　　　　　　　　） </a:t>
            </a:r>
            <a:r>
              <a:rPr lang="en-US" altLang="ja-JP" dirty="0" smtClean="0">
                <a:solidFill>
                  <a:srgbClr val="000000"/>
                </a:solidFill>
                <a:latin typeface="+mn-ea"/>
              </a:rPr>
              <a:t>〕 </a:t>
            </a:r>
          </a:p>
          <a:p>
            <a:endParaRPr lang="ja-JP" altLang="en-US" dirty="0" smtClean="0"/>
          </a:p>
          <a:p>
            <a:endParaRPr lang="ja-JP" altLang="en-US" dirty="0"/>
          </a:p>
        </p:txBody>
      </p:sp>
      <p:sp>
        <p:nvSpPr>
          <p:cNvPr id="8" name="円/楕円 7"/>
          <p:cNvSpPr/>
          <p:nvPr/>
        </p:nvSpPr>
        <p:spPr>
          <a:xfrm>
            <a:off x="766684" y="2149854"/>
            <a:ext cx="2677200" cy="54983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0" name="直線矢印コネクタ 19"/>
          <p:cNvCxnSpPr/>
          <p:nvPr/>
        </p:nvCxnSpPr>
        <p:spPr>
          <a:xfrm>
            <a:off x="2869903" y="2681952"/>
            <a:ext cx="1844066" cy="293510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90073569"/>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42</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仮説</a:t>
            </a:r>
            <a:r>
              <a:rPr kumimoji="1" lang="en-US" altLang="en-US" sz="1200" dirty="0" smtClean="0"/>
              <a:t>2</a:t>
            </a:r>
            <a:r>
              <a:rPr kumimoji="1" lang="ja-JP" altLang="en-US" sz="1200" dirty="0" smtClean="0"/>
              <a:t>検証</a:t>
            </a:r>
            <a:endParaRPr kumimoji="1" lang="en-US" altLang="en-US" sz="1200" dirty="0" smtClean="0"/>
          </a:p>
        </p:txBody>
      </p:sp>
      <p:sp>
        <p:nvSpPr>
          <p:cNvPr id="2" name="正方形/長方形 1"/>
          <p:cNvSpPr/>
          <p:nvPr/>
        </p:nvSpPr>
        <p:spPr>
          <a:xfrm>
            <a:off x="1569889" y="2681952"/>
            <a:ext cx="184666" cy="584776"/>
          </a:xfrm>
          <a:prstGeom prst="rect">
            <a:avLst/>
          </a:prstGeom>
        </p:spPr>
        <p:txBody>
          <a:bodyPr wrap="none">
            <a:spAutoFit/>
          </a:bodyPr>
          <a:lstStyle/>
          <a:p>
            <a:endParaRPr kumimoji="1" lang="ja-JP" altLang="en-US" sz="3200" dirty="0"/>
          </a:p>
        </p:txBody>
      </p:sp>
      <p:pic>
        <p:nvPicPr>
          <p:cNvPr id="6" name="コンテンツ プレースホルダー 3"/>
          <p:cNvPicPr>
            <a:picLocks noChangeAspect="1"/>
          </p:cNvPicPr>
          <p:nvPr/>
        </p:nvPicPr>
        <p:blipFill>
          <a:blip r:embed="rId2"/>
          <a:stretch>
            <a:fillRect/>
          </a:stretch>
        </p:blipFill>
        <p:spPr>
          <a:xfrm>
            <a:off x="714865" y="2553905"/>
            <a:ext cx="5451165" cy="2793534"/>
          </a:xfrm>
          <a:prstGeom prst="rect">
            <a:avLst/>
          </a:prstGeom>
        </p:spPr>
      </p:pic>
      <p:sp>
        <p:nvSpPr>
          <p:cNvPr id="7" name="正方形/長方形 6"/>
          <p:cNvSpPr/>
          <p:nvPr/>
        </p:nvSpPr>
        <p:spPr>
          <a:xfrm>
            <a:off x="1379842" y="5898950"/>
            <a:ext cx="6725720" cy="584776"/>
          </a:xfrm>
          <a:prstGeom prst="rect">
            <a:avLst/>
          </a:prstGeom>
        </p:spPr>
        <p:txBody>
          <a:bodyPr wrap="none">
            <a:spAutoFit/>
          </a:bodyPr>
          <a:lstStyle/>
          <a:p>
            <a:pPr algn="ctr"/>
            <a:r>
              <a:rPr lang="ja-JP" altLang="en-US" sz="3200" dirty="0" smtClean="0"/>
              <a:t>有意</a:t>
            </a:r>
            <a:r>
              <a:rPr lang="ja-JP" altLang="en-US" sz="3200" dirty="0"/>
              <a:t>確率が</a:t>
            </a:r>
            <a:r>
              <a:rPr lang="en-US" altLang="ja-JP" sz="3200" dirty="0"/>
              <a:t>78.0</a:t>
            </a:r>
            <a:r>
              <a:rPr lang="ja-JP" altLang="en-US" sz="3200" dirty="0"/>
              <a:t>％であるので、</a:t>
            </a:r>
            <a:r>
              <a:rPr lang="ja-JP" altLang="en-US" sz="3200" dirty="0">
                <a:solidFill>
                  <a:srgbClr val="FF0000"/>
                </a:solidFill>
              </a:rPr>
              <a:t>棄却</a:t>
            </a:r>
          </a:p>
        </p:txBody>
      </p:sp>
      <p:pic>
        <p:nvPicPr>
          <p:cNvPr id="8" name="図 7"/>
          <p:cNvPicPr>
            <a:picLocks noChangeAspect="1"/>
          </p:cNvPicPr>
          <p:nvPr/>
        </p:nvPicPr>
        <p:blipFill>
          <a:blip r:embed="rId3"/>
          <a:stretch>
            <a:fillRect/>
          </a:stretch>
        </p:blipFill>
        <p:spPr>
          <a:xfrm>
            <a:off x="714865" y="1136873"/>
            <a:ext cx="5921503" cy="1417032"/>
          </a:xfrm>
          <a:prstGeom prst="rect">
            <a:avLst/>
          </a:prstGeom>
        </p:spPr>
      </p:pic>
      <p:sp>
        <p:nvSpPr>
          <p:cNvPr id="9" name="正方形/長方形 8"/>
          <p:cNvSpPr/>
          <p:nvPr/>
        </p:nvSpPr>
        <p:spPr>
          <a:xfrm>
            <a:off x="3468309" y="3394657"/>
            <a:ext cx="793803" cy="232008"/>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ln>
                <a:solidFill>
                  <a:srgbClr val="FF0000"/>
                </a:solidFill>
              </a:ln>
              <a:solidFill>
                <a:srgbClr val="FF0000"/>
              </a:solidFill>
            </a:endParaRPr>
          </a:p>
        </p:txBody>
      </p:sp>
      <p:cxnSp>
        <p:nvCxnSpPr>
          <p:cNvPr id="11" name="直線矢印コネクタ 10"/>
          <p:cNvCxnSpPr/>
          <p:nvPr/>
        </p:nvCxnSpPr>
        <p:spPr>
          <a:xfrm>
            <a:off x="3944590" y="3626665"/>
            <a:ext cx="0" cy="227228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90073569"/>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43</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仮説２検証</a:t>
            </a:r>
            <a:endParaRPr kumimoji="1" lang="en-US" altLang="ja-JP" sz="1200" dirty="0" smtClean="0"/>
          </a:p>
        </p:txBody>
      </p:sp>
      <p:sp>
        <p:nvSpPr>
          <p:cNvPr id="2" name="正方形/長方形 1"/>
          <p:cNvSpPr/>
          <p:nvPr/>
        </p:nvSpPr>
        <p:spPr>
          <a:xfrm>
            <a:off x="1569889" y="2681952"/>
            <a:ext cx="184666" cy="584776"/>
          </a:xfrm>
          <a:prstGeom prst="rect">
            <a:avLst/>
          </a:prstGeom>
        </p:spPr>
        <p:txBody>
          <a:bodyPr wrap="none">
            <a:spAutoFit/>
          </a:bodyPr>
          <a:lstStyle/>
          <a:p>
            <a:endParaRPr kumimoji="1" lang="ja-JP" altLang="en-US" sz="3200" dirty="0"/>
          </a:p>
        </p:txBody>
      </p:sp>
      <p:sp>
        <p:nvSpPr>
          <p:cNvPr id="3" name="正方形/長方形 2"/>
          <p:cNvSpPr/>
          <p:nvPr/>
        </p:nvSpPr>
        <p:spPr>
          <a:xfrm>
            <a:off x="857154" y="1943062"/>
            <a:ext cx="7618220" cy="3108544"/>
          </a:xfrm>
          <a:prstGeom prst="rect">
            <a:avLst/>
          </a:prstGeom>
        </p:spPr>
        <p:txBody>
          <a:bodyPr wrap="square">
            <a:spAutoFit/>
          </a:bodyPr>
          <a:lstStyle/>
          <a:p>
            <a:r>
              <a:rPr lang="ja-JP" altLang="en-US" sz="2800" dirty="0"/>
              <a:t>ポップカルチャーを目的のひとつとして訪日している人の中で、日常的に</a:t>
            </a:r>
            <a:r>
              <a:rPr lang="en-US" altLang="ja-JP" sz="2800" dirty="0"/>
              <a:t>SNS</a:t>
            </a:r>
            <a:r>
              <a:rPr lang="ja-JP" altLang="en-US" sz="2800" dirty="0"/>
              <a:t>を発信している人は、ポップカルチャーのオリジナルのものよりも副次的なものの購入や体験を主な目的として訪日する傾向にある。</a:t>
            </a:r>
          </a:p>
          <a:p>
            <a:endParaRPr lang="ja-JP" altLang="en-US" sz="2800" dirty="0"/>
          </a:p>
          <a:p>
            <a:r>
              <a:rPr lang="en-US" altLang="ja-JP" sz="2800" dirty="0"/>
              <a:t>→</a:t>
            </a:r>
            <a:r>
              <a:rPr lang="ja-JP" altLang="en-US" sz="2800" dirty="0"/>
              <a:t>有意確率が</a:t>
            </a:r>
            <a:r>
              <a:rPr lang="en-US" altLang="ja-JP" sz="2800" dirty="0"/>
              <a:t>78.0</a:t>
            </a:r>
            <a:r>
              <a:rPr lang="ja-JP" altLang="en-US" sz="2800" dirty="0"/>
              <a:t>％であるので、</a:t>
            </a:r>
            <a:r>
              <a:rPr lang="ja-JP" altLang="en-US" sz="2800" dirty="0">
                <a:solidFill>
                  <a:srgbClr val="FF0000"/>
                </a:solidFill>
              </a:rPr>
              <a:t>棄却</a:t>
            </a:r>
          </a:p>
        </p:txBody>
      </p:sp>
      <p:sp>
        <p:nvSpPr>
          <p:cNvPr id="6" name="タイトル 1"/>
          <p:cNvSpPr txBox="1">
            <a:spLocks/>
          </p:cNvSpPr>
          <p:nvPr/>
        </p:nvSpPr>
        <p:spPr>
          <a:xfrm>
            <a:off x="457199" y="609125"/>
            <a:ext cx="6508377" cy="1143000"/>
          </a:xfrm>
          <a:prstGeom prst="rect">
            <a:avLst/>
          </a:prstGeom>
        </p:spPr>
        <p:txBody>
          <a:bodyPr/>
          <a:lstStyle>
            <a:lvl1pPr algn="l" defTabSz="914400" rtl="0" eaLnBrk="1" latinLnBrk="0" hangingPunct="1">
              <a:spcBef>
                <a:spcPct val="0"/>
              </a:spcBef>
              <a:buNone/>
              <a:defRPr kumimoji="1" sz="3600" kern="1200">
                <a:solidFill>
                  <a:schemeClr val="accent1"/>
                </a:solidFill>
                <a:latin typeface="+mj-lt"/>
                <a:ea typeface="+mj-ea"/>
                <a:cs typeface="+mj-cs"/>
              </a:defRPr>
            </a:lvl1pPr>
          </a:lstStyle>
          <a:p>
            <a:r>
              <a:rPr lang="ja-JP" altLang="en-US" dirty="0" smtClean="0"/>
              <a:t>仮説２　検証結果 まとめ</a:t>
            </a:r>
            <a:endParaRPr lang="ja-JP" altLang="en-US" dirty="0"/>
          </a:p>
        </p:txBody>
      </p:sp>
    </p:spTree>
    <p:extLst>
      <p:ext uri="{BB962C8B-B14F-4D97-AF65-F5344CB8AC3E}">
        <p14:creationId xmlns:p14="http://schemas.microsoft.com/office/powerpoint/2010/main" val="890073569"/>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44</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仮説３検証</a:t>
            </a:r>
            <a:endParaRPr kumimoji="1" lang="en-US" altLang="ja-JP" sz="1200" dirty="0" smtClean="0"/>
          </a:p>
        </p:txBody>
      </p:sp>
      <p:sp>
        <p:nvSpPr>
          <p:cNvPr id="2" name="正方形/長方形 1"/>
          <p:cNvSpPr/>
          <p:nvPr/>
        </p:nvSpPr>
        <p:spPr>
          <a:xfrm>
            <a:off x="1569889" y="2681952"/>
            <a:ext cx="184666" cy="584776"/>
          </a:xfrm>
          <a:prstGeom prst="rect">
            <a:avLst/>
          </a:prstGeom>
        </p:spPr>
        <p:txBody>
          <a:bodyPr wrap="none">
            <a:spAutoFit/>
          </a:bodyPr>
          <a:lstStyle/>
          <a:p>
            <a:endParaRPr kumimoji="1" lang="ja-JP" altLang="en-US" sz="3200" dirty="0"/>
          </a:p>
        </p:txBody>
      </p:sp>
      <p:sp>
        <p:nvSpPr>
          <p:cNvPr id="6" name="タイトル 1"/>
          <p:cNvSpPr txBox="1">
            <a:spLocks/>
          </p:cNvSpPr>
          <p:nvPr/>
        </p:nvSpPr>
        <p:spPr>
          <a:xfrm>
            <a:off x="457199" y="383978"/>
            <a:ext cx="6508377" cy="1143000"/>
          </a:xfrm>
          <a:prstGeom prst="rect">
            <a:avLst/>
          </a:prstGeom>
        </p:spPr>
        <p:txBody>
          <a:bodyPr/>
          <a:lstStyle>
            <a:lvl1pPr algn="l" defTabSz="914400" rtl="0" eaLnBrk="1" latinLnBrk="0" hangingPunct="1">
              <a:spcBef>
                <a:spcPct val="0"/>
              </a:spcBef>
              <a:buNone/>
              <a:defRPr kumimoji="1" sz="3600" kern="1200">
                <a:solidFill>
                  <a:schemeClr val="accent1"/>
                </a:solidFill>
                <a:latin typeface="+mj-lt"/>
                <a:ea typeface="+mj-ea"/>
                <a:cs typeface="+mj-cs"/>
              </a:defRPr>
            </a:lvl1pPr>
          </a:lstStyle>
          <a:p>
            <a:r>
              <a:rPr lang="ja-JP" altLang="en-US" dirty="0" smtClean="0"/>
              <a:t>仮説３　予想される結果</a:t>
            </a:r>
            <a:endParaRPr lang="ja-JP" altLang="en-US" dirty="0"/>
          </a:p>
        </p:txBody>
      </p:sp>
      <p:sp>
        <p:nvSpPr>
          <p:cNvPr id="7" name="コンテンツ プレースホルダー 2"/>
          <p:cNvSpPr txBox="1">
            <a:spLocks/>
          </p:cNvSpPr>
          <p:nvPr/>
        </p:nvSpPr>
        <p:spPr>
          <a:xfrm>
            <a:off x="457199" y="1371601"/>
            <a:ext cx="8408970" cy="5304971"/>
          </a:xfrm>
          <a:prstGeom prst="rect">
            <a:avLst/>
          </a:prstGeom>
        </p:spPr>
        <p:txBody>
          <a:bodyPr>
            <a:normAutofit/>
          </a:bodyPr>
          <a:lstStyle>
            <a:lvl1pPr marL="228600" indent="-228600" algn="l" defTabSz="914400" rtl="0" eaLnBrk="1" latinLnBrk="0" hangingPunct="1">
              <a:spcBef>
                <a:spcPts val="1800"/>
              </a:spcBef>
              <a:buClr>
                <a:schemeClr val="accent1"/>
              </a:buClr>
              <a:buSzPct val="100000"/>
              <a:buFont typeface="Wingdings 2" pitchFamily="18" charset="2"/>
              <a:buChar char="¡"/>
              <a:defRPr kumimoji="1"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kumimoji="1"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kumimoji="1"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kumimoji="1"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kumimoji="1"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kumimoji="1"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kumimoji="1"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kumimoji="1"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kumimoji="1" lang="en-US" sz="1800" kern="1200" dirty="0">
                <a:solidFill>
                  <a:schemeClr val="tx2"/>
                </a:solidFill>
                <a:latin typeface="+mn-lt"/>
                <a:ea typeface="+mn-ea"/>
                <a:cs typeface="+mn-cs"/>
              </a:defRPr>
            </a:lvl9pPr>
          </a:lstStyle>
          <a:p>
            <a:pPr marL="0" indent="0">
              <a:buNone/>
            </a:pPr>
            <a:r>
              <a:rPr lang="en-US" altLang="ja-JP" dirty="0" smtClean="0">
                <a:solidFill>
                  <a:schemeClr val="tx1"/>
                </a:solidFill>
              </a:rPr>
              <a:t>SNS</a:t>
            </a:r>
            <a:r>
              <a:rPr lang="ja-JP" altLang="en-US" dirty="0" smtClean="0">
                <a:solidFill>
                  <a:schemeClr val="tx1"/>
                </a:solidFill>
              </a:rPr>
              <a:t>発信している人ほど、再来訪意向が高くなる</a:t>
            </a:r>
            <a:endParaRPr lang="en-US" altLang="ja-JP" dirty="0" smtClean="0">
              <a:solidFill>
                <a:schemeClr val="tx1"/>
              </a:solidFill>
            </a:endParaRPr>
          </a:p>
          <a:p>
            <a:pPr marL="0" indent="0">
              <a:buFont typeface="Wingdings 2" pitchFamily="18" charset="2"/>
              <a:buNone/>
            </a:pPr>
            <a:r>
              <a:rPr lang="en-US" altLang="ja-JP" dirty="0" smtClean="0">
                <a:solidFill>
                  <a:schemeClr val="tx1"/>
                </a:solidFill>
              </a:rPr>
              <a:t>Q2-5 SNS</a:t>
            </a:r>
            <a:r>
              <a:rPr lang="ja-JP" altLang="en-US" dirty="0" smtClean="0">
                <a:solidFill>
                  <a:schemeClr val="tx1"/>
                </a:solidFill>
              </a:rPr>
              <a:t>で発信している頻度は、どのくらいですか？　　 　</a:t>
            </a:r>
          </a:p>
          <a:p>
            <a:pPr marL="0" indent="0">
              <a:buFont typeface="Wingdings 2" pitchFamily="18" charset="2"/>
              <a:buNone/>
            </a:pPr>
            <a:r>
              <a:rPr lang="en-US" altLang="ja-JP" dirty="0" smtClean="0">
                <a:solidFill>
                  <a:schemeClr val="tx1"/>
                </a:solidFill>
              </a:rPr>
              <a:t>〔 ①</a:t>
            </a:r>
            <a:r>
              <a:rPr lang="ja-JP" altLang="en-US" dirty="0" smtClean="0">
                <a:solidFill>
                  <a:schemeClr val="tx1"/>
                </a:solidFill>
              </a:rPr>
              <a:t>毎日 </a:t>
            </a:r>
            <a:r>
              <a:rPr lang="en-US" altLang="ja-JP" dirty="0" smtClean="0">
                <a:solidFill>
                  <a:schemeClr val="tx1"/>
                </a:solidFill>
              </a:rPr>
              <a:t>/ ②</a:t>
            </a:r>
            <a:r>
              <a:rPr lang="ja-JP" altLang="en-US" dirty="0" smtClean="0">
                <a:solidFill>
                  <a:schemeClr val="tx1"/>
                </a:solidFill>
              </a:rPr>
              <a:t>週に</a:t>
            </a:r>
            <a:r>
              <a:rPr lang="en-US" altLang="ja-JP" dirty="0" smtClean="0">
                <a:solidFill>
                  <a:schemeClr val="tx1"/>
                </a:solidFill>
              </a:rPr>
              <a:t>3,4</a:t>
            </a:r>
            <a:r>
              <a:rPr lang="ja-JP" altLang="en-US" dirty="0" smtClean="0">
                <a:solidFill>
                  <a:schemeClr val="tx1"/>
                </a:solidFill>
              </a:rPr>
              <a:t>日 </a:t>
            </a:r>
            <a:r>
              <a:rPr lang="en-US" altLang="ja-JP" dirty="0" smtClean="0">
                <a:solidFill>
                  <a:schemeClr val="tx1"/>
                </a:solidFill>
              </a:rPr>
              <a:t>/ ③</a:t>
            </a:r>
            <a:r>
              <a:rPr lang="ja-JP" altLang="en-US" dirty="0" smtClean="0">
                <a:solidFill>
                  <a:schemeClr val="tx1"/>
                </a:solidFill>
              </a:rPr>
              <a:t>週に</a:t>
            </a:r>
            <a:r>
              <a:rPr lang="en-US" altLang="ja-JP" dirty="0" smtClean="0">
                <a:solidFill>
                  <a:schemeClr val="tx1"/>
                </a:solidFill>
              </a:rPr>
              <a:t>1</a:t>
            </a:r>
            <a:r>
              <a:rPr lang="ja-JP" altLang="en-US" dirty="0" smtClean="0">
                <a:solidFill>
                  <a:schemeClr val="tx1"/>
                </a:solidFill>
              </a:rPr>
              <a:t>日 </a:t>
            </a:r>
            <a:r>
              <a:rPr lang="en-US" altLang="ja-JP" dirty="0" smtClean="0">
                <a:solidFill>
                  <a:schemeClr val="tx1"/>
                </a:solidFill>
              </a:rPr>
              <a:t>/ ④2</a:t>
            </a:r>
            <a:r>
              <a:rPr lang="ja-JP" altLang="en-US" dirty="0" smtClean="0">
                <a:solidFill>
                  <a:schemeClr val="tx1"/>
                </a:solidFill>
              </a:rPr>
              <a:t>週間に</a:t>
            </a:r>
            <a:r>
              <a:rPr lang="en-US" altLang="ja-JP" dirty="0" smtClean="0">
                <a:solidFill>
                  <a:schemeClr val="tx1"/>
                </a:solidFill>
              </a:rPr>
              <a:t>1</a:t>
            </a:r>
            <a:r>
              <a:rPr lang="ja-JP" altLang="en-US" dirty="0" smtClean="0">
                <a:solidFill>
                  <a:schemeClr val="tx1"/>
                </a:solidFill>
              </a:rPr>
              <a:t>日 </a:t>
            </a:r>
            <a:r>
              <a:rPr lang="en-US" altLang="ja-JP" dirty="0" smtClean="0">
                <a:solidFill>
                  <a:schemeClr val="tx1"/>
                </a:solidFill>
              </a:rPr>
              <a:t>/ ⑤1</a:t>
            </a:r>
            <a:r>
              <a:rPr lang="ja-JP" altLang="en-US" dirty="0" smtClean="0">
                <a:solidFill>
                  <a:schemeClr val="tx1"/>
                </a:solidFill>
              </a:rPr>
              <a:t>ヵ月に</a:t>
            </a:r>
            <a:r>
              <a:rPr lang="en-US" altLang="ja-JP" dirty="0" smtClean="0">
                <a:solidFill>
                  <a:schemeClr val="tx1"/>
                </a:solidFill>
              </a:rPr>
              <a:t>1</a:t>
            </a:r>
            <a:r>
              <a:rPr lang="ja-JP" altLang="en-US" dirty="0" smtClean="0">
                <a:solidFill>
                  <a:schemeClr val="tx1"/>
                </a:solidFill>
              </a:rPr>
              <a:t>日 </a:t>
            </a:r>
            <a:r>
              <a:rPr lang="en-US" altLang="ja-JP" dirty="0" smtClean="0">
                <a:solidFill>
                  <a:schemeClr val="tx1"/>
                </a:solidFill>
              </a:rPr>
              <a:t>/ ⑥</a:t>
            </a:r>
            <a:r>
              <a:rPr lang="ja-JP" altLang="en-US" dirty="0" smtClean="0">
                <a:solidFill>
                  <a:schemeClr val="tx1"/>
                </a:solidFill>
              </a:rPr>
              <a:t>それ以下  </a:t>
            </a:r>
            <a:r>
              <a:rPr lang="en-US" altLang="ja-JP" dirty="0" smtClean="0">
                <a:solidFill>
                  <a:schemeClr val="tx1"/>
                </a:solidFill>
              </a:rPr>
              <a:t>〕</a:t>
            </a:r>
          </a:p>
          <a:p>
            <a:pPr marL="0" indent="0">
              <a:buFont typeface="Wingdings 2" pitchFamily="18" charset="2"/>
              <a:buNone/>
            </a:pPr>
            <a:endParaRPr lang="en-US" altLang="ja-JP" dirty="0" smtClean="0">
              <a:solidFill>
                <a:schemeClr val="tx1"/>
              </a:solidFill>
            </a:endParaRPr>
          </a:p>
          <a:p>
            <a:pPr marL="0" indent="0">
              <a:buFont typeface="Wingdings 2" pitchFamily="18" charset="2"/>
              <a:buNone/>
            </a:pPr>
            <a:endParaRPr lang="en-US" altLang="ja-JP" dirty="0" smtClean="0">
              <a:solidFill>
                <a:schemeClr val="tx1"/>
              </a:solidFill>
            </a:endParaRPr>
          </a:p>
          <a:p>
            <a:pPr marL="0" indent="0">
              <a:buFont typeface="Wingdings 2" pitchFamily="18" charset="2"/>
              <a:buNone/>
            </a:pPr>
            <a:endParaRPr lang="en-US" altLang="ja-JP" dirty="0" smtClean="0">
              <a:solidFill>
                <a:schemeClr val="tx1"/>
              </a:solidFill>
            </a:endParaRPr>
          </a:p>
          <a:p>
            <a:pPr marL="0" indent="0">
              <a:buFont typeface="Wingdings 2" pitchFamily="18" charset="2"/>
              <a:buNone/>
            </a:pPr>
            <a:r>
              <a:rPr lang="en-US" altLang="ja-JP" dirty="0" smtClean="0">
                <a:solidFill>
                  <a:schemeClr val="tx1"/>
                </a:solidFill>
              </a:rPr>
              <a:t>Q4-3</a:t>
            </a:r>
            <a:r>
              <a:rPr lang="ja-JP" altLang="en-US" dirty="0" smtClean="0">
                <a:solidFill>
                  <a:schemeClr val="tx1"/>
                </a:solidFill>
              </a:rPr>
              <a:t>もう一度日本を訪れたいと思いますか？</a:t>
            </a:r>
          </a:p>
          <a:p>
            <a:pPr marL="0" indent="0">
              <a:buFont typeface="Wingdings 2" pitchFamily="18" charset="2"/>
              <a:buNone/>
            </a:pPr>
            <a:r>
              <a:rPr lang="en-US" altLang="ja-JP" dirty="0" smtClean="0">
                <a:solidFill>
                  <a:schemeClr val="tx1"/>
                </a:solidFill>
              </a:rPr>
              <a:t>〔①</a:t>
            </a:r>
            <a:r>
              <a:rPr lang="ja-JP" altLang="en-US" dirty="0" smtClean="0">
                <a:solidFill>
                  <a:schemeClr val="tx1"/>
                </a:solidFill>
              </a:rPr>
              <a:t>数年後 </a:t>
            </a:r>
            <a:r>
              <a:rPr lang="en-US" altLang="ja-JP" dirty="0" smtClean="0">
                <a:solidFill>
                  <a:schemeClr val="tx1"/>
                </a:solidFill>
              </a:rPr>
              <a:t>/ ②5</a:t>
            </a:r>
            <a:r>
              <a:rPr lang="ja-JP" altLang="en-US" dirty="0" smtClean="0">
                <a:solidFill>
                  <a:schemeClr val="tx1"/>
                </a:solidFill>
              </a:rPr>
              <a:t>年後 </a:t>
            </a:r>
            <a:r>
              <a:rPr lang="en-US" altLang="ja-JP" dirty="0" smtClean="0">
                <a:solidFill>
                  <a:schemeClr val="tx1"/>
                </a:solidFill>
              </a:rPr>
              <a:t>/ ③10</a:t>
            </a:r>
            <a:r>
              <a:rPr lang="ja-JP" altLang="en-US" dirty="0" smtClean="0">
                <a:solidFill>
                  <a:schemeClr val="tx1"/>
                </a:solidFill>
              </a:rPr>
              <a:t>年後 </a:t>
            </a:r>
            <a:r>
              <a:rPr lang="en-US" altLang="ja-JP" dirty="0" smtClean="0">
                <a:solidFill>
                  <a:schemeClr val="tx1"/>
                </a:solidFill>
              </a:rPr>
              <a:t>/ ④</a:t>
            </a:r>
            <a:r>
              <a:rPr lang="ja-JP" altLang="en-US" dirty="0" smtClean="0">
                <a:solidFill>
                  <a:schemeClr val="tx1"/>
                </a:solidFill>
              </a:rPr>
              <a:t>決めていない </a:t>
            </a:r>
            <a:r>
              <a:rPr lang="en-US" altLang="ja-JP" dirty="0" smtClean="0">
                <a:solidFill>
                  <a:schemeClr val="tx1"/>
                </a:solidFill>
              </a:rPr>
              <a:t>/ ⑤</a:t>
            </a:r>
            <a:r>
              <a:rPr lang="ja-JP" altLang="en-US" dirty="0" smtClean="0">
                <a:solidFill>
                  <a:schemeClr val="tx1"/>
                </a:solidFill>
              </a:rPr>
              <a:t>全くない</a:t>
            </a:r>
            <a:r>
              <a:rPr lang="en-US" altLang="ja-JP" dirty="0" smtClean="0">
                <a:solidFill>
                  <a:schemeClr val="tx1"/>
                </a:solidFill>
              </a:rPr>
              <a:t>〕</a:t>
            </a:r>
          </a:p>
          <a:p>
            <a:pPr marL="0" indent="0">
              <a:buFont typeface="Wingdings 2" pitchFamily="18" charset="2"/>
              <a:buNone/>
            </a:pPr>
            <a:endParaRPr lang="en-US" altLang="ja-JP" dirty="0" smtClean="0"/>
          </a:p>
          <a:p>
            <a:pPr marL="0" indent="0">
              <a:buFont typeface="Wingdings 2" pitchFamily="18" charset="2"/>
              <a:buNone/>
            </a:pPr>
            <a:endParaRPr lang="en-US" altLang="ja-JP" dirty="0" smtClean="0"/>
          </a:p>
          <a:p>
            <a:pPr marL="0" indent="0">
              <a:buFont typeface="Wingdings 2" pitchFamily="18" charset="2"/>
              <a:buNone/>
            </a:pPr>
            <a:endParaRPr lang="en-US" altLang="ja-JP" dirty="0" smtClean="0"/>
          </a:p>
          <a:p>
            <a:pPr marL="0" indent="0">
              <a:buFont typeface="Wingdings 2" pitchFamily="18" charset="2"/>
              <a:buNone/>
            </a:pPr>
            <a:endParaRPr lang="en-US" altLang="ja-JP" dirty="0" smtClean="0"/>
          </a:p>
          <a:p>
            <a:pPr marL="0" indent="0">
              <a:buFont typeface="Wingdings 2" pitchFamily="18" charset="2"/>
              <a:buNone/>
            </a:pPr>
            <a:endParaRPr lang="ja-JP" altLang="en-US" dirty="0"/>
          </a:p>
        </p:txBody>
      </p:sp>
      <p:sp>
        <p:nvSpPr>
          <p:cNvPr id="8" name="円/楕円 7"/>
          <p:cNvSpPr/>
          <p:nvPr/>
        </p:nvSpPr>
        <p:spPr>
          <a:xfrm>
            <a:off x="735277" y="2301661"/>
            <a:ext cx="2462648" cy="63545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 name="直線矢印コネクタ 12"/>
          <p:cNvCxnSpPr>
            <a:stCxn id="8" idx="2"/>
          </p:cNvCxnSpPr>
          <p:nvPr/>
        </p:nvCxnSpPr>
        <p:spPr>
          <a:xfrm>
            <a:off x="735277" y="2619386"/>
            <a:ext cx="0" cy="2374911"/>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90073569"/>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45</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仮説３検証</a:t>
            </a:r>
            <a:endParaRPr kumimoji="1" lang="en-US" altLang="ja-JP" sz="1200" dirty="0" smtClean="0"/>
          </a:p>
        </p:txBody>
      </p:sp>
      <p:sp>
        <p:nvSpPr>
          <p:cNvPr id="2" name="正方形/長方形 1"/>
          <p:cNvSpPr/>
          <p:nvPr/>
        </p:nvSpPr>
        <p:spPr>
          <a:xfrm>
            <a:off x="1569889" y="2681952"/>
            <a:ext cx="184666" cy="584776"/>
          </a:xfrm>
          <a:prstGeom prst="rect">
            <a:avLst/>
          </a:prstGeom>
        </p:spPr>
        <p:txBody>
          <a:bodyPr wrap="none">
            <a:spAutoFit/>
          </a:bodyPr>
          <a:lstStyle/>
          <a:p>
            <a:endParaRPr kumimoji="1" lang="ja-JP" altLang="en-US" sz="3200" dirty="0"/>
          </a:p>
        </p:txBody>
      </p:sp>
      <p:sp>
        <p:nvSpPr>
          <p:cNvPr id="6" name="テキスト ボックス 5"/>
          <p:cNvSpPr txBox="1"/>
          <p:nvPr/>
        </p:nvSpPr>
        <p:spPr>
          <a:xfrm>
            <a:off x="1292508" y="5964077"/>
            <a:ext cx="7099260" cy="584776"/>
          </a:xfrm>
          <a:prstGeom prst="rect">
            <a:avLst/>
          </a:prstGeom>
          <a:noFill/>
        </p:spPr>
        <p:txBody>
          <a:bodyPr wrap="square" rtlCol="0">
            <a:spAutoFit/>
          </a:bodyPr>
          <a:lstStyle/>
          <a:p>
            <a:pPr algn="ctr"/>
            <a:r>
              <a:rPr lang="ja-JP" altLang="en-US" sz="3200" dirty="0" smtClean="0"/>
              <a:t>有意</a:t>
            </a:r>
            <a:r>
              <a:rPr kumimoji="1" lang="ja-JP" altLang="en-US" sz="3200" dirty="0" smtClean="0"/>
              <a:t>確率が</a:t>
            </a:r>
            <a:r>
              <a:rPr lang="en-US" altLang="ja-JP" sz="3200" dirty="0" smtClean="0"/>
              <a:t>7</a:t>
            </a:r>
            <a:r>
              <a:rPr kumimoji="1" lang="en-US" altLang="ja-JP" sz="3200" dirty="0" smtClean="0"/>
              <a:t>4.7</a:t>
            </a:r>
            <a:r>
              <a:rPr kumimoji="1" lang="ja-JP" altLang="en-US" sz="3200" dirty="0" smtClean="0"/>
              <a:t>％であるので、</a:t>
            </a:r>
            <a:r>
              <a:rPr kumimoji="1" lang="ja-JP" altLang="en-US" sz="3200" dirty="0" smtClean="0">
                <a:solidFill>
                  <a:srgbClr val="FF0000"/>
                </a:solidFill>
              </a:rPr>
              <a:t>棄却</a:t>
            </a:r>
            <a:endParaRPr kumimoji="1" lang="ja-JP" altLang="en-US" sz="3200" dirty="0">
              <a:solidFill>
                <a:srgbClr val="FF0000"/>
              </a:solidFill>
            </a:endParaRPr>
          </a:p>
        </p:txBody>
      </p:sp>
      <p:pic>
        <p:nvPicPr>
          <p:cNvPr id="7" name="コンテンツ プレースホルダー 9"/>
          <p:cNvPicPr>
            <a:picLocks noChangeAspect="1"/>
          </p:cNvPicPr>
          <p:nvPr/>
        </p:nvPicPr>
        <p:blipFill>
          <a:blip r:embed="rId2"/>
          <a:stretch>
            <a:fillRect/>
          </a:stretch>
        </p:blipFill>
        <p:spPr>
          <a:xfrm>
            <a:off x="760301" y="1560180"/>
            <a:ext cx="4315664" cy="1738519"/>
          </a:xfrm>
          <a:prstGeom prst="rect">
            <a:avLst/>
          </a:prstGeom>
        </p:spPr>
      </p:pic>
      <p:pic>
        <p:nvPicPr>
          <p:cNvPr id="8" name="図 7"/>
          <p:cNvPicPr>
            <a:picLocks noChangeAspect="1"/>
          </p:cNvPicPr>
          <p:nvPr/>
        </p:nvPicPr>
        <p:blipFill>
          <a:blip r:embed="rId3"/>
          <a:stretch>
            <a:fillRect/>
          </a:stretch>
        </p:blipFill>
        <p:spPr>
          <a:xfrm>
            <a:off x="760301" y="3298699"/>
            <a:ext cx="6829374" cy="2590367"/>
          </a:xfrm>
          <a:prstGeom prst="rect">
            <a:avLst/>
          </a:prstGeom>
        </p:spPr>
      </p:pic>
      <p:sp>
        <p:nvSpPr>
          <p:cNvPr id="10" name="タイトル 1"/>
          <p:cNvSpPr txBox="1">
            <a:spLocks/>
          </p:cNvSpPr>
          <p:nvPr/>
        </p:nvSpPr>
        <p:spPr>
          <a:xfrm>
            <a:off x="457199" y="518317"/>
            <a:ext cx="6508377" cy="1143000"/>
          </a:xfrm>
          <a:prstGeom prst="rect">
            <a:avLst/>
          </a:prstGeom>
        </p:spPr>
        <p:txBody>
          <a:bodyPr/>
          <a:lstStyle>
            <a:lvl1pPr algn="l" defTabSz="914400" rtl="0" eaLnBrk="1" latinLnBrk="0" hangingPunct="1">
              <a:spcBef>
                <a:spcPct val="0"/>
              </a:spcBef>
              <a:buNone/>
              <a:defRPr kumimoji="1" sz="3600" kern="1200">
                <a:solidFill>
                  <a:schemeClr val="accent1"/>
                </a:solidFill>
                <a:latin typeface="+mj-lt"/>
                <a:ea typeface="+mj-ea"/>
                <a:cs typeface="+mj-cs"/>
              </a:defRPr>
            </a:lvl1pPr>
          </a:lstStyle>
          <a:p>
            <a:r>
              <a:rPr lang="ja-JP" altLang="en-US" dirty="0" smtClean="0"/>
              <a:t>仮説３　検証結果</a:t>
            </a:r>
            <a:endParaRPr lang="ja-JP" altLang="en-US" dirty="0"/>
          </a:p>
        </p:txBody>
      </p:sp>
      <p:sp>
        <p:nvSpPr>
          <p:cNvPr id="3" name="正方形/長方形 2"/>
          <p:cNvSpPr/>
          <p:nvPr/>
        </p:nvSpPr>
        <p:spPr>
          <a:xfrm>
            <a:off x="6277150" y="5043084"/>
            <a:ext cx="879289" cy="195376"/>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13" name="直線矢印コネクタ 12"/>
          <p:cNvCxnSpPr/>
          <p:nvPr/>
        </p:nvCxnSpPr>
        <p:spPr>
          <a:xfrm flipH="1">
            <a:off x="4237687" y="5238460"/>
            <a:ext cx="2344772" cy="85482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81088734"/>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46</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仮説２検証</a:t>
            </a:r>
            <a:endParaRPr kumimoji="1" lang="en-US" altLang="ja-JP" sz="1200" dirty="0" smtClean="0"/>
          </a:p>
        </p:txBody>
      </p:sp>
      <p:sp>
        <p:nvSpPr>
          <p:cNvPr id="2" name="正方形/長方形 1"/>
          <p:cNvSpPr/>
          <p:nvPr/>
        </p:nvSpPr>
        <p:spPr>
          <a:xfrm>
            <a:off x="1569889" y="2681952"/>
            <a:ext cx="184666" cy="584776"/>
          </a:xfrm>
          <a:prstGeom prst="rect">
            <a:avLst/>
          </a:prstGeom>
        </p:spPr>
        <p:txBody>
          <a:bodyPr wrap="none">
            <a:spAutoFit/>
          </a:bodyPr>
          <a:lstStyle/>
          <a:p>
            <a:endParaRPr kumimoji="1" lang="ja-JP" altLang="en-US" sz="3200" dirty="0"/>
          </a:p>
        </p:txBody>
      </p:sp>
      <p:sp>
        <p:nvSpPr>
          <p:cNvPr id="6" name="タイトル 1"/>
          <p:cNvSpPr txBox="1">
            <a:spLocks/>
          </p:cNvSpPr>
          <p:nvPr/>
        </p:nvSpPr>
        <p:spPr>
          <a:xfrm>
            <a:off x="481623" y="361016"/>
            <a:ext cx="6508377" cy="1143000"/>
          </a:xfrm>
          <a:prstGeom prst="rect">
            <a:avLst/>
          </a:prstGeom>
        </p:spPr>
        <p:txBody>
          <a:bodyPr/>
          <a:lstStyle>
            <a:lvl1pPr algn="l" defTabSz="914400" rtl="0" eaLnBrk="1" latinLnBrk="0" hangingPunct="1">
              <a:spcBef>
                <a:spcPct val="0"/>
              </a:spcBef>
              <a:buNone/>
              <a:defRPr kumimoji="1" sz="3600" kern="1200">
                <a:solidFill>
                  <a:schemeClr val="accent1"/>
                </a:solidFill>
                <a:latin typeface="+mj-lt"/>
                <a:ea typeface="+mj-ea"/>
                <a:cs typeface="+mj-cs"/>
              </a:defRPr>
            </a:lvl1pPr>
          </a:lstStyle>
          <a:p>
            <a:r>
              <a:rPr lang="ja-JP" altLang="en-US" dirty="0" smtClean="0"/>
              <a:t>仮説２　検証結果 まとめ</a:t>
            </a:r>
            <a:endParaRPr lang="ja-JP" altLang="en-US" dirty="0"/>
          </a:p>
        </p:txBody>
      </p:sp>
      <p:sp>
        <p:nvSpPr>
          <p:cNvPr id="7" name="コンテンツ プレースホルダー 2"/>
          <p:cNvSpPr txBox="1">
            <a:spLocks/>
          </p:cNvSpPr>
          <p:nvPr/>
        </p:nvSpPr>
        <p:spPr>
          <a:xfrm>
            <a:off x="481623" y="1611461"/>
            <a:ext cx="7932689" cy="3916363"/>
          </a:xfrm>
          <a:prstGeom prst="rect">
            <a:avLst/>
          </a:prstGeom>
        </p:spPr>
        <p:txBody>
          <a:bodyPr>
            <a:normAutofit/>
          </a:bodyPr>
          <a:lstStyle>
            <a:lvl1pPr marL="228600" indent="-228600" algn="l" defTabSz="914400" rtl="0" eaLnBrk="1" latinLnBrk="0" hangingPunct="1">
              <a:spcBef>
                <a:spcPts val="1800"/>
              </a:spcBef>
              <a:buClr>
                <a:schemeClr val="accent1"/>
              </a:buClr>
              <a:buSzPct val="100000"/>
              <a:buFont typeface="Wingdings 2" pitchFamily="18" charset="2"/>
              <a:buChar char="¡"/>
              <a:defRPr kumimoji="1"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kumimoji="1"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kumimoji="1"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kumimoji="1"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kumimoji="1" sz="1800" kern="1200">
                <a:solidFill>
                  <a:schemeClr val="tx2"/>
                </a:solidFill>
                <a:latin typeface="+mn-lt"/>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kumimoji="1"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kumimoji="1"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kumimoji="1"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kumimoji="1" lang="en-US" sz="1800" kern="1200" dirty="0">
                <a:solidFill>
                  <a:schemeClr val="tx2"/>
                </a:solidFill>
                <a:latin typeface="+mn-lt"/>
                <a:ea typeface="+mn-ea"/>
                <a:cs typeface="+mn-cs"/>
              </a:defRPr>
            </a:lvl9pPr>
          </a:lstStyle>
          <a:p>
            <a:pPr marL="0" indent="0">
              <a:buNone/>
            </a:pPr>
            <a:r>
              <a:rPr lang="ja-JP" altLang="en-US" sz="3200" dirty="0" smtClean="0">
                <a:solidFill>
                  <a:srgbClr val="000000"/>
                </a:solidFill>
              </a:rPr>
              <a:t>ポップカルチャーを目的のひとつとして訪日している人の中で、日常的に</a:t>
            </a:r>
            <a:r>
              <a:rPr lang="en-US" altLang="ja-JP" sz="3200" dirty="0" smtClean="0">
                <a:solidFill>
                  <a:srgbClr val="000000"/>
                </a:solidFill>
              </a:rPr>
              <a:t>SNS</a:t>
            </a:r>
            <a:r>
              <a:rPr lang="ja-JP" altLang="en-US" sz="3200" dirty="0" smtClean="0">
                <a:solidFill>
                  <a:srgbClr val="000000"/>
                </a:solidFill>
              </a:rPr>
              <a:t>を発信している人は、再来訪意向が高い</a:t>
            </a:r>
            <a:endParaRPr lang="en-US" altLang="ja-JP" sz="3200" dirty="0" smtClean="0">
              <a:solidFill>
                <a:srgbClr val="000000"/>
              </a:solidFill>
            </a:endParaRPr>
          </a:p>
          <a:p>
            <a:pPr marL="0" indent="0" algn="ctr">
              <a:buFont typeface="Wingdings 2" pitchFamily="18" charset="2"/>
              <a:buNone/>
            </a:pPr>
            <a:endParaRPr lang="en-US" altLang="ja-JP" sz="3200" dirty="0" smtClean="0">
              <a:solidFill>
                <a:srgbClr val="000000"/>
              </a:solidFill>
            </a:endParaRPr>
          </a:p>
          <a:p>
            <a:pPr marL="0" indent="0" algn="ctr">
              <a:buFont typeface="Wingdings 2" pitchFamily="18" charset="2"/>
              <a:buNone/>
            </a:pPr>
            <a:r>
              <a:rPr lang="ja-JP" altLang="en-US" sz="3200" dirty="0" smtClean="0">
                <a:solidFill>
                  <a:srgbClr val="000000"/>
                </a:solidFill>
              </a:rPr>
              <a:t>→有意確率が</a:t>
            </a:r>
            <a:r>
              <a:rPr lang="en-US" altLang="ja-JP" sz="3200" dirty="0" smtClean="0">
                <a:solidFill>
                  <a:srgbClr val="000000"/>
                </a:solidFill>
              </a:rPr>
              <a:t>74.7</a:t>
            </a:r>
            <a:r>
              <a:rPr lang="ja-JP" altLang="en-US" sz="3200" dirty="0" smtClean="0">
                <a:solidFill>
                  <a:srgbClr val="000000"/>
                </a:solidFill>
              </a:rPr>
              <a:t>％であるので、</a:t>
            </a:r>
            <a:r>
              <a:rPr lang="ja-JP" altLang="en-US" sz="3200" dirty="0" smtClean="0">
                <a:solidFill>
                  <a:srgbClr val="FF0000"/>
                </a:solidFill>
              </a:rPr>
              <a:t>棄却</a:t>
            </a:r>
          </a:p>
          <a:p>
            <a:pPr marL="0" indent="0">
              <a:buFont typeface="Wingdings 2" pitchFamily="18" charset="2"/>
              <a:buNone/>
            </a:pPr>
            <a:endParaRPr lang="en-US" altLang="ja-JP" dirty="0"/>
          </a:p>
        </p:txBody>
      </p:sp>
    </p:spTree>
    <p:extLst>
      <p:ext uri="{BB962C8B-B14F-4D97-AF65-F5344CB8AC3E}">
        <p14:creationId xmlns:p14="http://schemas.microsoft.com/office/powerpoint/2010/main" val="1181088734"/>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1"/>
          </p:nvPr>
        </p:nvSpPr>
        <p:spPr/>
        <p:txBody>
          <a:bodyPr/>
          <a:lstStyle/>
          <a:p>
            <a:r>
              <a:rPr lang="ja-JP" altLang="en-US" smtClean="0"/>
              <a:t>現状分析</a:t>
            </a:r>
            <a:endParaRPr lang="en-US"/>
          </a:p>
        </p:txBody>
      </p:sp>
      <p:sp>
        <p:nvSpPr>
          <p:cNvPr id="3" name="スライド番号プレースホルダー 2"/>
          <p:cNvSpPr>
            <a:spLocks noGrp="1"/>
          </p:cNvSpPr>
          <p:nvPr>
            <p:ph type="sldNum" sz="quarter" idx="12"/>
          </p:nvPr>
        </p:nvSpPr>
        <p:spPr/>
        <p:txBody>
          <a:bodyPr/>
          <a:lstStyle/>
          <a:p>
            <a:fld id="{BFEBEB0A-9E3D-4B14-9782-E2AE3DA60D96}" type="slidenum">
              <a:rPr lang="en-US" smtClean="0"/>
              <a:pPr/>
              <a:t>47</a:t>
            </a:fld>
            <a:endParaRPr lang="en-US"/>
          </a:p>
        </p:txBody>
      </p:sp>
      <p:sp>
        <p:nvSpPr>
          <p:cNvPr id="4" name="テキスト ボックス 3"/>
          <p:cNvSpPr txBox="1"/>
          <p:nvPr/>
        </p:nvSpPr>
        <p:spPr>
          <a:xfrm>
            <a:off x="602245" y="495308"/>
            <a:ext cx="3965176" cy="461665"/>
          </a:xfrm>
          <a:prstGeom prst="rect">
            <a:avLst/>
          </a:prstGeom>
          <a:noFill/>
        </p:spPr>
        <p:txBody>
          <a:bodyPr wrap="square" rtlCol="0">
            <a:spAutoFit/>
          </a:bodyPr>
          <a:lstStyle/>
          <a:p>
            <a:r>
              <a:rPr kumimoji="1" lang="ja-JP" altLang="en-US" sz="2400" dirty="0" smtClean="0"/>
              <a:t>学術的インプリケーション</a:t>
            </a:r>
            <a:endParaRPr kumimoji="1" lang="ja-JP" altLang="en-US" sz="2400" dirty="0"/>
          </a:p>
        </p:txBody>
      </p:sp>
      <p:sp>
        <p:nvSpPr>
          <p:cNvPr id="5" name="テキスト ボックス 4"/>
          <p:cNvSpPr txBox="1"/>
          <p:nvPr/>
        </p:nvSpPr>
        <p:spPr>
          <a:xfrm>
            <a:off x="1379996" y="1501952"/>
            <a:ext cx="6289362" cy="1477327"/>
          </a:xfrm>
          <a:prstGeom prst="rect">
            <a:avLst/>
          </a:prstGeom>
          <a:noFill/>
        </p:spPr>
        <p:txBody>
          <a:bodyPr wrap="square" rtlCol="0">
            <a:spAutoFit/>
          </a:bodyPr>
          <a:lstStyle/>
          <a:p>
            <a:r>
              <a:rPr kumimoji="1" lang="ja-JP" altLang="en-US" sz="2400" dirty="0" smtClean="0"/>
              <a:t>・インバウンド・ポップカルチャー・</a:t>
            </a:r>
            <a:r>
              <a:rPr kumimoji="1" lang="en-US" altLang="ja-JP" sz="2400" dirty="0" smtClean="0"/>
              <a:t>SNS</a:t>
            </a:r>
            <a:r>
              <a:rPr kumimoji="1" lang="ja-JP" altLang="en-US" sz="2400" dirty="0" smtClean="0"/>
              <a:t>が関連しているとういうことを確認することができなかった。</a:t>
            </a:r>
            <a:endParaRPr kumimoji="1" lang="en-US" altLang="ja-JP" sz="2400" dirty="0" smtClean="0"/>
          </a:p>
          <a:p>
            <a:endParaRPr kumimoji="1" lang="ja-JP" altLang="en-US" dirty="0"/>
          </a:p>
        </p:txBody>
      </p:sp>
    </p:spTree>
    <p:extLst>
      <p:ext uri="{BB962C8B-B14F-4D97-AF65-F5344CB8AC3E}">
        <p14:creationId xmlns:p14="http://schemas.microsoft.com/office/powerpoint/2010/main" val="2741606320"/>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1"/>
          </p:nvPr>
        </p:nvSpPr>
        <p:spPr/>
        <p:txBody>
          <a:bodyPr/>
          <a:lstStyle/>
          <a:p>
            <a:r>
              <a:rPr lang="ja-JP" altLang="en-US" smtClean="0"/>
              <a:t>現状分析</a:t>
            </a:r>
            <a:endParaRPr lang="en-US"/>
          </a:p>
        </p:txBody>
      </p:sp>
      <p:sp>
        <p:nvSpPr>
          <p:cNvPr id="3" name="スライド番号プレースホルダー 2"/>
          <p:cNvSpPr>
            <a:spLocks noGrp="1"/>
          </p:cNvSpPr>
          <p:nvPr>
            <p:ph type="sldNum" sz="quarter" idx="12"/>
          </p:nvPr>
        </p:nvSpPr>
        <p:spPr/>
        <p:txBody>
          <a:bodyPr/>
          <a:lstStyle/>
          <a:p>
            <a:fld id="{BFEBEB0A-9E3D-4B14-9782-E2AE3DA60D96}" type="slidenum">
              <a:rPr lang="en-US" smtClean="0"/>
              <a:pPr/>
              <a:t>48</a:t>
            </a:fld>
            <a:endParaRPr lang="en-US"/>
          </a:p>
        </p:txBody>
      </p:sp>
      <p:sp>
        <p:nvSpPr>
          <p:cNvPr id="4" name="テキスト ボックス 3"/>
          <p:cNvSpPr txBox="1"/>
          <p:nvPr/>
        </p:nvSpPr>
        <p:spPr>
          <a:xfrm>
            <a:off x="602245" y="495308"/>
            <a:ext cx="3965176" cy="461665"/>
          </a:xfrm>
          <a:prstGeom prst="rect">
            <a:avLst/>
          </a:prstGeom>
          <a:noFill/>
        </p:spPr>
        <p:txBody>
          <a:bodyPr wrap="square" rtlCol="0">
            <a:spAutoFit/>
          </a:bodyPr>
          <a:lstStyle/>
          <a:p>
            <a:r>
              <a:rPr kumimoji="1" lang="ja-JP" altLang="en-US" sz="2400" dirty="0" smtClean="0"/>
              <a:t>実務的インプリケーション</a:t>
            </a:r>
            <a:endParaRPr kumimoji="1" lang="ja-JP" altLang="en-US" sz="2400" dirty="0"/>
          </a:p>
        </p:txBody>
      </p:sp>
      <p:sp>
        <p:nvSpPr>
          <p:cNvPr id="5" name="テキスト ボックス 4"/>
          <p:cNvSpPr txBox="1"/>
          <p:nvPr/>
        </p:nvSpPr>
        <p:spPr>
          <a:xfrm>
            <a:off x="940351" y="1489741"/>
            <a:ext cx="6655734" cy="1692771"/>
          </a:xfrm>
          <a:prstGeom prst="rect">
            <a:avLst/>
          </a:prstGeom>
          <a:noFill/>
        </p:spPr>
        <p:txBody>
          <a:bodyPr wrap="square" rtlCol="0">
            <a:spAutoFit/>
          </a:bodyPr>
          <a:lstStyle/>
          <a:p>
            <a:r>
              <a:rPr kumimoji="1" lang="ja-JP" altLang="en-US" sz="2400" dirty="0" smtClean="0"/>
              <a:t>・仮説２からポップカルチャーの副次物よりもオリジナルのものを目的に訪日することがわかった。そちらを提供</a:t>
            </a:r>
            <a:r>
              <a:rPr kumimoji="1" lang="en-US" altLang="ja-JP" sz="2400" dirty="0" smtClean="0"/>
              <a:t>(</a:t>
            </a:r>
            <a:r>
              <a:rPr kumimoji="1" lang="ja-JP" altLang="en-US" sz="2400" dirty="0" smtClean="0"/>
              <a:t>ツアーなど</a:t>
            </a:r>
            <a:r>
              <a:rPr kumimoji="1" lang="en-US" altLang="ja-JP" sz="2400" dirty="0" smtClean="0"/>
              <a:t>)</a:t>
            </a:r>
            <a:r>
              <a:rPr kumimoji="1" lang="ja-JP" altLang="en-US" sz="2400" dirty="0" smtClean="0"/>
              <a:t>するようにすれば効果的である</a:t>
            </a:r>
            <a:r>
              <a:rPr kumimoji="1" lang="ja-JP" altLang="en-US" sz="3200" dirty="0" smtClean="0"/>
              <a:t>。</a:t>
            </a:r>
            <a:endParaRPr kumimoji="1" lang="ja-JP" altLang="en-US" sz="3200" dirty="0"/>
          </a:p>
        </p:txBody>
      </p:sp>
    </p:spTree>
    <p:extLst>
      <p:ext uri="{BB962C8B-B14F-4D97-AF65-F5344CB8AC3E}">
        <p14:creationId xmlns:p14="http://schemas.microsoft.com/office/powerpoint/2010/main" val="1099721023"/>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1"/>
          </p:nvPr>
        </p:nvSpPr>
        <p:spPr/>
        <p:txBody>
          <a:bodyPr/>
          <a:lstStyle/>
          <a:p>
            <a:r>
              <a:rPr lang="ja-JP" altLang="en-US" smtClean="0"/>
              <a:t>現状分析</a:t>
            </a:r>
            <a:endParaRPr lang="en-US"/>
          </a:p>
        </p:txBody>
      </p:sp>
      <p:sp>
        <p:nvSpPr>
          <p:cNvPr id="3" name="スライド番号プレースホルダー 2"/>
          <p:cNvSpPr>
            <a:spLocks noGrp="1"/>
          </p:cNvSpPr>
          <p:nvPr>
            <p:ph type="sldNum" sz="quarter" idx="12"/>
          </p:nvPr>
        </p:nvSpPr>
        <p:spPr/>
        <p:txBody>
          <a:bodyPr/>
          <a:lstStyle/>
          <a:p>
            <a:fld id="{BFEBEB0A-9E3D-4B14-9782-E2AE3DA60D96}" type="slidenum">
              <a:rPr lang="en-US" smtClean="0"/>
              <a:pPr/>
              <a:t>49</a:t>
            </a:fld>
            <a:endParaRPr lang="en-US"/>
          </a:p>
        </p:txBody>
      </p:sp>
      <p:sp>
        <p:nvSpPr>
          <p:cNvPr id="4" name="テキスト ボックス 3"/>
          <p:cNvSpPr txBox="1"/>
          <p:nvPr/>
        </p:nvSpPr>
        <p:spPr>
          <a:xfrm>
            <a:off x="390795" y="910807"/>
            <a:ext cx="3346185" cy="369332"/>
          </a:xfrm>
          <a:prstGeom prst="rect">
            <a:avLst/>
          </a:prstGeom>
          <a:noFill/>
        </p:spPr>
        <p:txBody>
          <a:bodyPr wrap="square" rtlCol="0">
            <a:spAutoFit/>
          </a:bodyPr>
          <a:lstStyle/>
          <a:p>
            <a:r>
              <a:rPr kumimoji="1" lang="ja-JP" altLang="en-US" dirty="0" smtClean="0"/>
              <a:t>今後の課題と研究の限界</a:t>
            </a:r>
            <a:endParaRPr kumimoji="1" lang="ja-JP" altLang="en-US" dirty="0"/>
          </a:p>
        </p:txBody>
      </p:sp>
      <p:sp>
        <p:nvSpPr>
          <p:cNvPr id="6" name="テキスト ボックス 5"/>
          <p:cNvSpPr txBox="1"/>
          <p:nvPr/>
        </p:nvSpPr>
        <p:spPr>
          <a:xfrm>
            <a:off x="390795" y="2136924"/>
            <a:ext cx="8597497" cy="1569660"/>
          </a:xfrm>
          <a:prstGeom prst="rect">
            <a:avLst/>
          </a:prstGeom>
          <a:noFill/>
        </p:spPr>
        <p:txBody>
          <a:bodyPr wrap="square" rtlCol="0">
            <a:spAutoFit/>
          </a:bodyPr>
          <a:lstStyle/>
          <a:p>
            <a:r>
              <a:rPr kumimoji="1" lang="ja-JP" altLang="en-US" sz="2400" dirty="0" smtClean="0"/>
              <a:t>・アンケートの母数が少なかった</a:t>
            </a:r>
            <a:endParaRPr kumimoji="1" lang="en-US" altLang="ja-JP" sz="2400" dirty="0"/>
          </a:p>
          <a:p>
            <a:r>
              <a:rPr kumimoji="1" lang="ja-JP" altLang="en-US" sz="2400" dirty="0" smtClean="0"/>
              <a:t>・アンケートの内容をもっとわかりやすくするべきであった</a:t>
            </a:r>
            <a:endParaRPr kumimoji="1" lang="en-US" altLang="ja-JP" sz="2400" dirty="0" smtClean="0"/>
          </a:p>
          <a:p>
            <a:r>
              <a:rPr kumimoji="1" lang="ja-JP" altLang="en-US" sz="2400" dirty="0" smtClean="0"/>
              <a:t>・本研究では結果が得られなかったため今後も研究が必要で</a:t>
            </a:r>
            <a:endParaRPr kumimoji="1" lang="en-US" altLang="ja-JP" sz="2400" dirty="0" smtClean="0"/>
          </a:p>
          <a:p>
            <a:r>
              <a:rPr kumimoji="1" lang="ja-JP" altLang="ja-JP" sz="2400" dirty="0"/>
              <a:t>　</a:t>
            </a:r>
            <a:r>
              <a:rPr kumimoji="1" lang="ja-JP" altLang="en-US" sz="2400" dirty="0" smtClean="0"/>
              <a:t>ある</a:t>
            </a:r>
            <a:endParaRPr kumimoji="1" lang="ja-JP" altLang="en-US" sz="2400" dirty="0"/>
          </a:p>
        </p:txBody>
      </p:sp>
    </p:spTree>
    <p:extLst>
      <p:ext uri="{BB962C8B-B14F-4D97-AF65-F5344CB8AC3E}">
        <p14:creationId xmlns:p14="http://schemas.microsoft.com/office/powerpoint/2010/main" val="156502058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5</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現状分析</a:t>
            </a:r>
            <a:endParaRPr kumimoji="1" lang="ja-JP" altLang="en-US" sz="1200" dirty="0"/>
          </a:p>
        </p:txBody>
      </p:sp>
      <p:pic>
        <p:nvPicPr>
          <p:cNvPr id="2" name="図 1" descr="chart.jpe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91020" y="361016"/>
            <a:ext cx="7165474" cy="5668210"/>
          </a:xfrm>
          <a:prstGeom prst="rect">
            <a:avLst/>
          </a:prstGeom>
        </p:spPr>
      </p:pic>
      <p:sp>
        <p:nvSpPr>
          <p:cNvPr id="3" name="テキスト ボックス 2"/>
          <p:cNvSpPr txBox="1"/>
          <p:nvPr/>
        </p:nvSpPr>
        <p:spPr>
          <a:xfrm>
            <a:off x="1724526" y="6183154"/>
            <a:ext cx="6732494" cy="461665"/>
          </a:xfrm>
          <a:prstGeom prst="rect">
            <a:avLst/>
          </a:prstGeom>
          <a:noFill/>
        </p:spPr>
        <p:txBody>
          <a:bodyPr wrap="square" rtlCol="0">
            <a:spAutoFit/>
          </a:bodyPr>
          <a:lstStyle/>
          <a:p>
            <a:r>
              <a:rPr kumimoji="1" lang="ja-JP" altLang="en-US" sz="2400" dirty="0" smtClean="0"/>
              <a:t>様々な国からの訪日客が多いと伺える。</a:t>
            </a:r>
            <a:endParaRPr kumimoji="1" lang="ja-JP" altLang="en-US" sz="2400" dirty="0"/>
          </a:p>
        </p:txBody>
      </p:sp>
      <p:sp>
        <p:nvSpPr>
          <p:cNvPr id="6" name="テキスト ボックス 5"/>
          <p:cNvSpPr txBox="1"/>
          <p:nvPr/>
        </p:nvSpPr>
        <p:spPr>
          <a:xfrm>
            <a:off x="334211" y="603062"/>
            <a:ext cx="1791368" cy="1384995"/>
          </a:xfrm>
          <a:prstGeom prst="rect">
            <a:avLst/>
          </a:prstGeom>
          <a:noFill/>
        </p:spPr>
        <p:txBody>
          <a:bodyPr wrap="square" rtlCol="0">
            <a:spAutoFit/>
          </a:bodyPr>
          <a:lstStyle/>
          <a:p>
            <a:r>
              <a:rPr kumimoji="1" lang="ja-JP" altLang="en-US" sz="4800" dirty="0" smtClean="0"/>
              <a:t>各</a:t>
            </a:r>
            <a:r>
              <a:rPr kumimoji="1" lang="ja-JP" altLang="en-US" sz="3600" dirty="0" smtClean="0"/>
              <a:t>国の割合</a:t>
            </a:r>
            <a:endParaRPr kumimoji="1" lang="ja-JP" altLang="en-US" sz="3600" dirty="0"/>
          </a:p>
        </p:txBody>
      </p:sp>
    </p:spTree>
    <p:extLst>
      <p:ext uri="{BB962C8B-B14F-4D97-AF65-F5344CB8AC3E}">
        <p14:creationId xmlns:p14="http://schemas.microsoft.com/office/powerpoint/2010/main" val="957843421"/>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1"/>
          </p:nvPr>
        </p:nvSpPr>
        <p:spPr/>
        <p:txBody>
          <a:bodyPr/>
          <a:lstStyle/>
          <a:p>
            <a:endParaRPr lang="en-US" dirty="0"/>
          </a:p>
        </p:txBody>
      </p:sp>
      <p:sp>
        <p:nvSpPr>
          <p:cNvPr id="2" name="スライド番号プレースホルダー 1"/>
          <p:cNvSpPr>
            <a:spLocks noGrp="1"/>
          </p:cNvSpPr>
          <p:nvPr>
            <p:ph type="sldNum" sz="quarter" idx="12"/>
          </p:nvPr>
        </p:nvSpPr>
        <p:spPr/>
        <p:txBody>
          <a:bodyPr/>
          <a:lstStyle/>
          <a:p>
            <a:fld id="{BFEBEB0A-9E3D-4B14-9782-E2AE3DA60D96}" type="slidenum">
              <a:rPr lang="en-US" smtClean="0"/>
              <a:pPr/>
              <a:t>50</a:t>
            </a:fld>
            <a:endParaRPr lang="en-US"/>
          </a:p>
        </p:txBody>
      </p:sp>
      <p:sp>
        <p:nvSpPr>
          <p:cNvPr id="7" name="テキスト ボックス 6"/>
          <p:cNvSpPr txBox="1"/>
          <p:nvPr/>
        </p:nvSpPr>
        <p:spPr>
          <a:xfrm>
            <a:off x="599017" y="582160"/>
            <a:ext cx="2479932" cy="369332"/>
          </a:xfrm>
          <a:prstGeom prst="rect">
            <a:avLst/>
          </a:prstGeom>
          <a:noFill/>
        </p:spPr>
        <p:txBody>
          <a:bodyPr wrap="square" rtlCol="0">
            <a:spAutoFit/>
          </a:bodyPr>
          <a:lstStyle/>
          <a:p>
            <a:r>
              <a:rPr kumimoji="1" lang="ja-JP" altLang="en-US" dirty="0" smtClean="0"/>
              <a:t>参考文献・</a:t>
            </a:r>
            <a:r>
              <a:rPr kumimoji="1" lang="en-US" altLang="ja-JP" dirty="0" smtClean="0"/>
              <a:t>URL</a:t>
            </a:r>
            <a:endParaRPr kumimoji="1" lang="ja-JP" altLang="en-US" dirty="0"/>
          </a:p>
        </p:txBody>
      </p:sp>
      <p:sp>
        <p:nvSpPr>
          <p:cNvPr id="4" name="正方形/長方形 3"/>
          <p:cNvSpPr/>
          <p:nvPr/>
        </p:nvSpPr>
        <p:spPr>
          <a:xfrm>
            <a:off x="792949" y="951492"/>
            <a:ext cx="4572000" cy="5478420"/>
          </a:xfrm>
          <a:prstGeom prst="rect">
            <a:avLst/>
          </a:prstGeom>
        </p:spPr>
        <p:txBody>
          <a:bodyPr>
            <a:spAutoFit/>
          </a:bodyPr>
          <a:lstStyle/>
          <a:p>
            <a:pPr>
              <a:lnSpc>
                <a:spcPct val="110000"/>
              </a:lnSpc>
            </a:pPr>
            <a:r>
              <a:rPr lang="en-US" altLang="ja-JP" sz="1400" dirty="0">
                <a:solidFill>
                  <a:srgbClr val="000000"/>
                </a:solidFill>
                <a:latin typeface="Arial" panose="020B0604020202020204" pitchFamily="34" charset="0"/>
              </a:rPr>
              <a:t>JTB</a:t>
            </a:r>
            <a:r>
              <a:rPr lang="ja-JP" altLang="en-US" sz="1400" dirty="0">
                <a:solidFill>
                  <a:srgbClr val="000000"/>
                </a:solidFill>
                <a:latin typeface="Times New Roman" panose="02020603050405020304" pitchFamily="18" charset="0"/>
              </a:rPr>
              <a:t>総合研究所</a:t>
            </a:r>
            <a:r>
              <a:rPr lang="en-US" altLang="ja-JP" sz="1400" dirty="0" smtClean="0">
                <a:solidFill>
                  <a:srgbClr val="000000"/>
                </a:solidFill>
                <a:latin typeface="Arial" panose="020B0604020202020204" pitchFamily="34" charset="0"/>
              </a:rPr>
              <a:t>HP</a:t>
            </a:r>
            <a:endParaRPr lang="en-US" altLang="ja-JP" sz="1400" dirty="0" smtClean="0"/>
          </a:p>
          <a:p>
            <a:pPr>
              <a:lnSpc>
                <a:spcPct val="110000"/>
              </a:lnSpc>
            </a:pPr>
            <a:r>
              <a:rPr lang="en-US" altLang="ja-JP" sz="1400" dirty="0" smtClean="0">
                <a:solidFill>
                  <a:srgbClr val="000000"/>
                </a:solidFill>
                <a:latin typeface="Arial" panose="020B0604020202020204" pitchFamily="34" charset="0"/>
              </a:rPr>
              <a:t>http://</a:t>
            </a:r>
            <a:r>
              <a:rPr lang="en-US" altLang="ja-JP" sz="1400" dirty="0" err="1" smtClean="0">
                <a:solidFill>
                  <a:srgbClr val="000000"/>
                </a:solidFill>
                <a:latin typeface="Arial" panose="020B0604020202020204" pitchFamily="34" charset="0"/>
              </a:rPr>
              <a:t>www.tourism.jp</a:t>
            </a:r>
            <a:r>
              <a:rPr lang="en-US" altLang="ja-JP" sz="1400" dirty="0" smtClean="0">
                <a:solidFill>
                  <a:srgbClr val="000000"/>
                </a:solidFill>
                <a:latin typeface="Arial" panose="020B0604020202020204" pitchFamily="34" charset="0"/>
              </a:rPr>
              <a:t>/</a:t>
            </a:r>
            <a:endParaRPr lang="en-US" altLang="ja-JP" sz="1400" dirty="0" smtClean="0"/>
          </a:p>
          <a:p>
            <a:pPr>
              <a:lnSpc>
                <a:spcPct val="110000"/>
              </a:lnSpc>
            </a:pPr>
            <a:r>
              <a:rPr lang="ja-JP" altLang="en-US" sz="1400" dirty="0" smtClean="0">
                <a:solidFill>
                  <a:srgbClr val="000000"/>
                </a:solidFill>
                <a:latin typeface="Times New Roman" panose="02020603050405020304" pitchFamily="18" charset="0"/>
              </a:rPr>
              <a:t>経年</a:t>
            </a:r>
            <a:r>
              <a:rPr lang="ja-JP" altLang="en-US" sz="1400" dirty="0">
                <a:solidFill>
                  <a:srgbClr val="000000"/>
                </a:solidFill>
                <a:latin typeface="Times New Roman" panose="02020603050405020304" pitchFamily="18" charset="0"/>
              </a:rPr>
              <a:t>データ</a:t>
            </a:r>
            <a:r>
              <a:rPr lang="ja-JP" altLang="en-US" sz="1400" dirty="0">
                <a:solidFill>
                  <a:srgbClr val="000000"/>
                </a:solidFill>
                <a:latin typeface="Arial" panose="020B0604020202020204" pitchFamily="34" charset="0"/>
              </a:rPr>
              <a:t> </a:t>
            </a:r>
            <a:r>
              <a:rPr lang="en-US" altLang="ja-JP" sz="1400" dirty="0">
                <a:solidFill>
                  <a:srgbClr val="000000"/>
                </a:solidFill>
                <a:latin typeface="Times New Roman" panose="02020603050405020304" pitchFamily="18" charset="0"/>
              </a:rPr>
              <a:t>–</a:t>
            </a:r>
            <a:r>
              <a:rPr lang="ja-JP" altLang="en-US" sz="1400" dirty="0">
                <a:solidFill>
                  <a:srgbClr val="000000"/>
                </a:solidFill>
                <a:latin typeface="Arial" panose="020B0604020202020204" pitchFamily="34" charset="0"/>
              </a:rPr>
              <a:t> </a:t>
            </a:r>
            <a:r>
              <a:rPr lang="ja-JP" altLang="en-US" sz="1400" dirty="0">
                <a:solidFill>
                  <a:srgbClr val="000000"/>
                </a:solidFill>
                <a:latin typeface="Times New Roman" panose="02020603050405020304" pitchFamily="18" charset="0"/>
              </a:rPr>
              <a:t>訪日外国人数</a:t>
            </a:r>
            <a:endParaRPr lang="ja-JP" altLang="en-US" sz="1400" dirty="0"/>
          </a:p>
          <a:p>
            <a:pPr>
              <a:lnSpc>
                <a:spcPct val="110000"/>
              </a:lnSpc>
            </a:pPr>
            <a:r>
              <a:rPr lang="en-US" altLang="ja-JP" sz="1400" dirty="0">
                <a:solidFill>
                  <a:srgbClr val="000000"/>
                </a:solidFill>
                <a:latin typeface="Arial" panose="020B0604020202020204" pitchFamily="34" charset="0"/>
              </a:rPr>
              <a:t>http://www.tourism.jp/tourism-database/statistics/inbound/</a:t>
            </a:r>
            <a:endParaRPr lang="en-US" altLang="ja-JP" sz="1400" dirty="0"/>
          </a:p>
          <a:p>
            <a:pPr>
              <a:lnSpc>
                <a:spcPct val="110000"/>
              </a:lnSpc>
            </a:pPr>
            <a:r>
              <a:rPr lang="ja-JP" altLang="en-US" sz="1400" dirty="0">
                <a:solidFill>
                  <a:srgbClr val="000000"/>
                </a:solidFill>
                <a:latin typeface="SimSun" panose="02010600030101010101" pitchFamily="2" charset="-122"/>
                <a:ea typeface="SimSun" panose="02010600030101010101" pitchFamily="2" charset="-122"/>
              </a:rPr>
              <a:t>インバウンド</a:t>
            </a:r>
            <a:r>
              <a:rPr lang="ja-JP" altLang="en-US" sz="1400" dirty="0">
                <a:solidFill>
                  <a:srgbClr val="000000"/>
                </a:solidFill>
                <a:latin typeface="Times New Roman" panose="02020603050405020304" pitchFamily="18" charset="0"/>
              </a:rPr>
              <a:t>とは</a:t>
            </a:r>
            <a:endParaRPr lang="ja-JP" altLang="en-US" sz="1400" dirty="0"/>
          </a:p>
          <a:p>
            <a:pPr>
              <a:lnSpc>
                <a:spcPct val="110000"/>
              </a:lnSpc>
            </a:pPr>
            <a:r>
              <a:rPr lang="en-US" altLang="ja-JP" sz="1400" dirty="0">
                <a:solidFill>
                  <a:srgbClr val="000000"/>
                </a:solidFill>
                <a:latin typeface="Arial" panose="020B0604020202020204" pitchFamily="34" charset="0"/>
              </a:rPr>
              <a:t>http://www.tourism.jp/tourism-database/glossary/inbound/</a:t>
            </a:r>
            <a:endParaRPr lang="en-US" altLang="ja-JP" sz="1400" dirty="0"/>
          </a:p>
          <a:p>
            <a:pPr>
              <a:lnSpc>
                <a:spcPct val="110000"/>
              </a:lnSpc>
            </a:pPr>
            <a:r>
              <a:rPr lang="ja-JP" altLang="en-US" sz="1400" dirty="0">
                <a:solidFill>
                  <a:srgbClr val="000000"/>
                </a:solidFill>
                <a:latin typeface="Times New Roman" panose="02020603050405020304" pitchFamily="18" charset="0"/>
              </a:rPr>
              <a:t>経済産業省</a:t>
            </a:r>
            <a:r>
              <a:rPr lang="en-US" altLang="ja-JP" sz="1400" dirty="0">
                <a:solidFill>
                  <a:srgbClr val="000000"/>
                </a:solidFill>
                <a:latin typeface="Times New Roman" panose="02020603050405020304" pitchFamily="18" charset="0"/>
              </a:rPr>
              <a:t>HP</a:t>
            </a:r>
            <a:endParaRPr lang="en-US" altLang="ja-JP" sz="1400" dirty="0"/>
          </a:p>
          <a:p>
            <a:pPr>
              <a:lnSpc>
                <a:spcPct val="110000"/>
              </a:lnSpc>
            </a:pPr>
            <a:r>
              <a:rPr lang="en-US" altLang="ja-JP" sz="1400" dirty="0" smtClean="0">
                <a:solidFill>
                  <a:srgbClr val="000000"/>
                </a:solidFill>
                <a:latin typeface="Arial" panose="020B0604020202020204" pitchFamily="34" charset="0"/>
              </a:rPr>
              <a:t>https</a:t>
            </a:r>
            <a:r>
              <a:rPr lang="en-US" altLang="ja-JP" sz="1400" dirty="0">
                <a:solidFill>
                  <a:srgbClr val="000000"/>
                </a:solidFill>
                <a:latin typeface="Arial" panose="020B0604020202020204" pitchFamily="34" charset="0"/>
              </a:rPr>
              <a:t>://www.cj-fund.co.jp/</a:t>
            </a:r>
            <a:endParaRPr lang="en-US" altLang="ja-JP" sz="1400" dirty="0"/>
          </a:p>
          <a:p>
            <a:pPr>
              <a:lnSpc>
                <a:spcPct val="110000"/>
              </a:lnSpc>
            </a:pPr>
            <a:r>
              <a:rPr lang="ja-JP" altLang="en-US" sz="1400" dirty="0">
                <a:solidFill>
                  <a:srgbClr val="000000"/>
                </a:solidFill>
                <a:latin typeface="Times New Roman" panose="02020603050405020304" pitchFamily="18" charset="0"/>
              </a:rPr>
              <a:t>国土交通省観光庁</a:t>
            </a:r>
            <a:r>
              <a:rPr lang="en-US" altLang="ja-JP" sz="1400" dirty="0">
                <a:solidFill>
                  <a:srgbClr val="000000"/>
                </a:solidFill>
                <a:latin typeface="Arial" panose="020B0604020202020204" pitchFamily="34" charset="0"/>
              </a:rPr>
              <a:t>HP</a:t>
            </a:r>
            <a:endParaRPr lang="en-US" altLang="ja-JP" sz="1400" dirty="0"/>
          </a:p>
          <a:p>
            <a:pPr>
              <a:lnSpc>
                <a:spcPct val="110000"/>
              </a:lnSpc>
            </a:pPr>
            <a:r>
              <a:rPr lang="en-US" altLang="ja-JP" sz="1400" dirty="0">
                <a:solidFill>
                  <a:srgbClr val="000000"/>
                </a:solidFill>
                <a:latin typeface="Arial" panose="020B0604020202020204" pitchFamily="34" charset="0"/>
              </a:rPr>
              <a:t>http://www.mlit.go.jp/kankocho/</a:t>
            </a:r>
            <a:endParaRPr lang="en-US" altLang="ja-JP" sz="1400" dirty="0"/>
          </a:p>
          <a:p>
            <a:pPr>
              <a:lnSpc>
                <a:spcPct val="110000"/>
              </a:lnSpc>
            </a:pPr>
            <a:r>
              <a:rPr lang="ja-JP" altLang="en-US" sz="1400" dirty="0">
                <a:solidFill>
                  <a:srgbClr val="000000"/>
                </a:solidFill>
                <a:latin typeface="Times New Roman" panose="02020603050405020304" pitchFamily="18" charset="0"/>
              </a:rPr>
              <a:t>日本政府観光局（</a:t>
            </a:r>
            <a:r>
              <a:rPr lang="en-US" altLang="ja-JP" sz="1400" dirty="0">
                <a:solidFill>
                  <a:srgbClr val="000000"/>
                </a:solidFill>
                <a:latin typeface="Arial" panose="020B0604020202020204" pitchFamily="34" charset="0"/>
              </a:rPr>
              <a:t>JNTO</a:t>
            </a:r>
            <a:r>
              <a:rPr lang="ja-JP" altLang="en-US" sz="1400" dirty="0">
                <a:solidFill>
                  <a:srgbClr val="000000"/>
                </a:solidFill>
                <a:latin typeface="Times New Roman" panose="02020603050405020304" pitchFamily="18" charset="0"/>
              </a:rPr>
              <a:t>）</a:t>
            </a:r>
            <a:r>
              <a:rPr lang="en-US" altLang="ja-JP" sz="1400" dirty="0">
                <a:solidFill>
                  <a:srgbClr val="000000"/>
                </a:solidFill>
                <a:latin typeface="Arial" panose="020B0604020202020204" pitchFamily="34" charset="0"/>
              </a:rPr>
              <a:t>HP</a:t>
            </a:r>
            <a:endParaRPr lang="en-US" altLang="ja-JP" sz="1400" dirty="0"/>
          </a:p>
          <a:p>
            <a:pPr>
              <a:lnSpc>
                <a:spcPct val="110000"/>
              </a:lnSpc>
            </a:pPr>
            <a:r>
              <a:rPr lang="en-US" altLang="ja-JP" sz="1400" dirty="0">
                <a:solidFill>
                  <a:srgbClr val="000000"/>
                </a:solidFill>
                <a:latin typeface="Arial" panose="020B0604020202020204" pitchFamily="34" charset="0"/>
              </a:rPr>
              <a:t>http://www.jnto.go.jp/jpn/index.html</a:t>
            </a:r>
            <a:endParaRPr lang="en-US" altLang="ja-JP" sz="1400" dirty="0"/>
          </a:p>
          <a:p>
            <a:pPr>
              <a:lnSpc>
                <a:spcPct val="110000"/>
              </a:lnSpc>
            </a:pPr>
            <a:r>
              <a:rPr lang="ja-JP" altLang="en-US" sz="1400" dirty="0">
                <a:solidFill>
                  <a:srgbClr val="000000"/>
                </a:solidFill>
                <a:latin typeface="Times New Roman" panose="02020603050405020304" pitchFamily="18" charset="0"/>
              </a:rPr>
              <a:t>一般社会法人　日本旅行業協会</a:t>
            </a:r>
            <a:r>
              <a:rPr lang="en-US" altLang="ja-JP" sz="1400" dirty="0">
                <a:solidFill>
                  <a:srgbClr val="000000"/>
                </a:solidFill>
                <a:latin typeface="Arial" panose="020B0604020202020204" pitchFamily="34" charset="0"/>
              </a:rPr>
              <a:t>HP</a:t>
            </a:r>
            <a:endParaRPr lang="en-US" altLang="ja-JP" sz="1400" dirty="0"/>
          </a:p>
          <a:p>
            <a:pPr>
              <a:lnSpc>
                <a:spcPct val="110000"/>
              </a:lnSpc>
            </a:pPr>
            <a:r>
              <a:rPr lang="en-US" altLang="ja-JP" sz="1400" dirty="0">
                <a:solidFill>
                  <a:srgbClr val="000000"/>
                </a:solidFill>
                <a:latin typeface="Arial" panose="020B0604020202020204" pitchFamily="34" charset="0"/>
              </a:rPr>
              <a:t>http://www.jata-net.or.jp/</a:t>
            </a:r>
            <a:endParaRPr lang="en-US" altLang="ja-JP" sz="1400" dirty="0"/>
          </a:p>
          <a:p>
            <a:pPr>
              <a:lnSpc>
                <a:spcPct val="110000"/>
              </a:lnSpc>
            </a:pPr>
            <a:r>
              <a:rPr lang="ja-JP" altLang="en-US" sz="1400" dirty="0">
                <a:solidFill>
                  <a:srgbClr val="000000"/>
                </a:solidFill>
                <a:latin typeface="Times New Roman" panose="02020603050405020304" pitchFamily="18" charset="0"/>
              </a:rPr>
              <a:t>インバウンドナビ</a:t>
            </a:r>
            <a:endParaRPr lang="ja-JP" altLang="en-US" sz="1400" dirty="0"/>
          </a:p>
          <a:p>
            <a:pPr>
              <a:lnSpc>
                <a:spcPct val="110000"/>
              </a:lnSpc>
            </a:pPr>
            <a:r>
              <a:rPr lang="en-US" altLang="ja-JP" sz="1400" dirty="0">
                <a:solidFill>
                  <a:srgbClr val="000000"/>
                </a:solidFill>
                <a:latin typeface="Arial" panose="020B0604020202020204" pitchFamily="34" charset="0"/>
                <a:hlinkClick r:id="rId2"/>
              </a:rPr>
              <a:t>https://inboundnavi.jp</a:t>
            </a:r>
            <a:r>
              <a:rPr lang="en-US" altLang="ja-JP" sz="1400" dirty="0" smtClean="0">
                <a:solidFill>
                  <a:srgbClr val="000000"/>
                </a:solidFill>
                <a:latin typeface="Arial" panose="020B0604020202020204" pitchFamily="34" charset="0"/>
                <a:hlinkClick r:id="rId2"/>
              </a:rPr>
              <a:t>/</a:t>
            </a:r>
            <a:endParaRPr lang="en-US" altLang="ja-JP" sz="1400" dirty="0" smtClean="0">
              <a:solidFill>
                <a:srgbClr val="000000"/>
              </a:solidFill>
              <a:latin typeface="Arial" panose="020B0604020202020204" pitchFamily="34" charset="0"/>
            </a:endParaRPr>
          </a:p>
          <a:p>
            <a:pPr>
              <a:lnSpc>
                <a:spcPct val="110000"/>
              </a:lnSpc>
            </a:pPr>
            <a:r>
              <a:rPr lang="ja-JP" altLang="en-US" sz="1400" dirty="0" smtClean="0"/>
              <a:t>訪日ラボ</a:t>
            </a:r>
            <a:endParaRPr lang="en-US" altLang="ja-JP" sz="1400" dirty="0" smtClean="0"/>
          </a:p>
          <a:p>
            <a:pPr>
              <a:lnSpc>
                <a:spcPct val="110000"/>
              </a:lnSpc>
            </a:pPr>
            <a:r>
              <a:rPr lang="ja-JP" altLang="ja-JP" sz="1400" dirty="0" smtClean="0"/>
              <a:t>h</a:t>
            </a:r>
            <a:r>
              <a:rPr lang="en-US" altLang="ja-JP" sz="1400" dirty="0" err="1" smtClean="0"/>
              <a:t>onichi.com</a:t>
            </a:r>
            <a:endParaRPr lang="ja-JP" altLang="en-US" sz="1400" dirty="0"/>
          </a:p>
          <a:p>
            <a:endParaRPr lang="en-US" altLang="ja-JP" sz="1400" dirty="0"/>
          </a:p>
          <a:p>
            <a:r>
              <a:rPr lang="en-US" altLang="ja-JP" sz="1400" dirty="0"/>
              <a:t/>
            </a:r>
            <a:br>
              <a:rPr lang="en-US" altLang="ja-JP" sz="1400" dirty="0"/>
            </a:br>
            <a:endParaRPr lang="ja-JP" altLang="en-US" sz="1400" dirty="0"/>
          </a:p>
        </p:txBody>
      </p:sp>
    </p:spTree>
    <p:extLst>
      <p:ext uri="{BB962C8B-B14F-4D97-AF65-F5344CB8AC3E}">
        <p14:creationId xmlns:p14="http://schemas.microsoft.com/office/powerpoint/2010/main" val="7867755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1"/>
          </p:nvPr>
        </p:nvSpPr>
        <p:spPr/>
        <p:txBody>
          <a:bodyPr/>
          <a:lstStyle/>
          <a:p>
            <a:endParaRPr lang="en-US" dirty="0"/>
          </a:p>
        </p:txBody>
      </p:sp>
      <p:sp>
        <p:nvSpPr>
          <p:cNvPr id="3" name="スライド番号プレースホルダー 2"/>
          <p:cNvSpPr>
            <a:spLocks noGrp="1"/>
          </p:cNvSpPr>
          <p:nvPr>
            <p:ph type="sldNum" sz="quarter" idx="12"/>
          </p:nvPr>
        </p:nvSpPr>
        <p:spPr/>
        <p:txBody>
          <a:bodyPr/>
          <a:lstStyle/>
          <a:p>
            <a:fld id="{BFEBEB0A-9E3D-4B14-9782-E2AE3DA60D96}" type="slidenum">
              <a:rPr lang="en-US" smtClean="0"/>
              <a:pPr/>
              <a:t>51</a:t>
            </a:fld>
            <a:endParaRPr lang="en-US"/>
          </a:p>
        </p:txBody>
      </p:sp>
      <p:sp>
        <p:nvSpPr>
          <p:cNvPr id="4" name="正方形/長方形 3"/>
          <p:cNvSpPr/>
          <p:nvPr/>
        </p:nvSpPr>
        <p:spPr>
          <a:xfrm>
            <a:off x="1046540" y="1436813"/>
            <a:ext cx="5235030" cy="2239074"/>
          </a:xfrm>
          <a:prstGeom prst="rect">
            <a:avLst/>
          </a:prstGeom>
        </p:spPr>
        <p:txBody>
          <a:bodyPr wrap="square">
            <a:spAutoFit/>
          </a:bodyPr>
          <a:lstStyle/>
          <a:p>
            <a:pPr>
              <a:lnSpc>
                <a:spcPct val="130000"/>
              </a:lnSpc>
            </a:pPr>
            <a:r>
              <a:rPr lang="ja-JP" altLang="en-US" dirty="0"/>
              <a:t>堤和彦</a:t>
            </a:r>
            <a:r>
              <a:rPr lang="en-US" altLang="ja-JP" dirty="0"/>
              <a:t>(2011),『</a:t>
            </a:r>
            <a:r>
              <a:rPr lang="ja-JP" altLang="en-US" dirty="0"/>
              <a:t>ニッポンのここがスゴイ</a:t>
            </a:r>
            <a:r>
              <a:rPr lang="en-US" altLang="ja-JP" dirty="0"/>
              <a:t>!─</a:t>
            </a:r>
            <a:r>
              <a:rPr lang="ja-JP" altLang="en-US" dirty="0"/>
              <a:t>外国人が見たクールジャパン</a:t>
            </a:r>
            <a:r>
              <a:rPr lang="en-US" altLang="ja-JP" dirty="0"/>
              <a:t>─』, </a:t>
            </a:r>
            <a:r>
              <a:rPr lang="ja-JP" altLang="en-US" dirty="0"/>
              <a:t>武田ランダムハウスジャパン。</a:t>
            </a:r>
            <a:br>
              <a:rPr lang="ja-JP" altLang="en-US" dirty="0"/>
            </a:br>
            <a:r>
              <a:rPr kumimoji="1" lang="ja-JP" altLang="en-US" dirty="0" smtClean="0"/>
              <a:t>鴻上尚史</a:t>
            </a:r>
            <a:r>
              <a:rPr kumimoji="1" lang="en-US" altLang="ja-JP" dirty="0" smtClean="0"/>
              <a:t>『</a:t>
            </a:r>
            <a:r>
              <a:rPr kumimoji="1" lang="ja-JP" altLang="en-US" dirty="0" smtClean="0"/>
              <a:t>クール・ジャパン？</a:t>
            </a:r>
            <a:r>
              <a:rPr kumimoji="1" lang="en-US" altLang="ja-JP" dirty="0" smtClean="0"/>
              <a:t>-</a:t>
            </a:r>
            <a:r>
              <a:rPr kumimoji="1" lang="ja-JP" altLang="en-US" dirty="0" smtClean="0"/>
              <a:t>外国人が見た日本</a:t>
            </a:r>
            <a:r>
              <a:rPr kumimoji="1" lang="en-US" altLang="ja-JP" dirty="0" smtClean="0"/>
              <a:t>-』</a:t>
            </a:r>
          </a:p>
          <a:p>
            <a:pPr>
              <a:lnSpc>
                <a:spcPct val="130000"/>
              </a:lnSpc>
            </a:pPr>
            <a:r>
              <a:rPr kumimoji="1" lang="ja-JP" altLang="en-US" dirty="0" smtClean="0"/>
              <a:t>杉山知之</a:t>
            </a:r>
            <a:r>
              <a:rPr kumimoji="1" lang="en-US" altLang="ja-JP" dirty="0" smtClean="0"/>
              <a:t>『</a:t>
            </a:r>
            <a:r>
              <a:rPr kumimoji="1" lang="ja-JP" altLang="en-US" dirty="0" smtClean="0"/>
              <a:t>クール・ジャパン？世界が買いたくなる本</a:t>
            </a:r>
            <a:r>
              <a:rPr kumimoji="1" lang="en-US" altLang="ja-JP" dirty="0" smtClean="0"/>
              <a:t>』</a:t>
            </a:r>
          </a:p>
          <a:p>
            <a:pPr>
              <a:lnSpc>
                <a:spcPct val="130000"/>
              </a:lnSpc>
            </a:pPr>
            <a:r>
              <a:rPr lang="ja-JP" altLang="en-US" dirty="0"/>
              <a:t>朴正洙</a:t>
            </a:r>
            <a:r>
              <a:rPr lang="en-US" altLang="ja-JP" dirty="0"/>
              <a:t>『</a:t>
            </a:r>
            <a:r>
              <a:rPr lang="ja-JP" altLang="en-US" dirty="0"/>
              <a:t>消費者行動の多国間分析</a:t>
            </a:r>
            <a:r>
              <a:rPr lang="en-US" altLang="ja-JP" dirty="0"/>
              <a:t>』</a:t>
            </a:r>
          </a:p>
          <a:p>
            <a:pPr>
              <a:lnSpc>
                <a:spcPct val="130000"/>
              </a:lnSpc>
            </a:pPr>
            <a:r>
              <a:rPr lang="ja-JP" altLang="en-US" dirty="0" smtClean="0"/>
              <a:t>井上崇通</a:t>
            </a:r>
            <a:r>
              <a:rPr lang="en-US" altLang="ja-JP" dirty="0" smtClean="0"/>
              <a:t>『</a:t>
            </a:r>
            <a:r>
              <a:rPr lang="ja-JP" altLang="en-US" dirty="0" smtClean="0"/>
              <a:t>消費者行動論</a:t>
            </a:r>
            <a:r>
              <a:rPr lang="en-US" altLang="ja-JP" dirty="0" smtClean="0"/>
              <a:t>』</a:t>
            </a:r>
          </a:p>
        </p:txBody>
      </p:sp>
    </p:spTree>
    <p:extLst>
      <p:ext uri="{BB962C8B-B14F-4D97-AF65-F5344CB8AC3E}">
        <p14:creationId xmlns:p14="http://schemas.microsoft.com/office/powerpoint/2010/main" val="2102570697"/>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1"/>
          </p:nvPr>
        </p:nvSpPr>
        <p:spPr/>
        <p:txBody>
          <a:bodyPr/>
          <a:lstStyle/>
          <a:p>
            <a:endParaRPr lang="en-US" dirty="0"/>
          </a:p>
        </p:txBody>
      </p:sp>
      <p:sp>
        <p:nvSpPr>
          <p:cNvPr id="3" name="スライド番号プレースホルダー 2"/>
          <p:cNvSpPr>
            <a:spLocks noGrp="1"/>
          </p:cNvSpPr>
          <p:nvPr>
            <p:ph type="sldNum" sz="quarter" idx="12"/>
          </p:nvPr>
        </p:nvSpPr>
        <p:spPr/>
        <p:txBody>
          <a:bodyPr/>
          <a:lstStyle/>
          <a:p>
            <a:fld id="{BFEBEB0A-9E3D-4B14-9782-E2AE3DA60D96}" type="slidenum">
              <a:rPr lang="en-US" smtClean="0"/>
              <a:pPr/>
              <a:t>52</a:t>
            </a:fld>
            <a:endParaRPr lang="en-US"/>
          </a:p>
        </p:txBody>
      </p:sp>
      <p:sp>
        <p:nvSpPr>
          <p:cNvPr id="4" name="テキスト ボックス 3"/>
          <p:cNvSpPr txBox="1"/>
          <p:nvPr/>
        </p:nvSpPr>
        <p:spPr>
          <a:xfrm>
            <a:off x="1197647" y="2779273"/>
            <a:ext cx="6520560" cy="584776"/>
          </a:xfrm>
          <a:prstGeom prst="rect">
            <a:avLst/>
          </a:prstGeom>
          <a:noFill/>
        </p:spPr>
        <p:txBody>
          <a:bodyPr wrap="square" rtlCol="0">
            <a:spAutoFit/>
          </a:bodyPr>
          <a:lstStyle/>
          <a:p>
            <a:pPr algn="ctr"/>
            <a:r>
              <a:rPr kumimoji="1" lang="ja-JP" altLang="en-US" sz="3200" b="1" dirty="0" smtClean="0"/>
              <a:t>ご静聴ありがとうございました。</a:t>
            </a:r>
            <a:endParaRPr kumimoji="1" lang="ja-JP" altLang="en-US" sz="3200" b="1" dirty="0"/>
          </a:p>
        </p:txBody>
      </p:sp>
    </p:spTree>
    <p:extLst>
      <p:ext uri="{BB962C8B-B14F-4D97-AF65-F5344CB8AC3E}">
        <p14:creationId xmlns:p14="http://schemas.microsoft.com/office/powerpoint/2010/main" val="91436040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6</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現状分析</a:t>
            </a:r>
            <a:endParaRPr kumimoji="1" lang="ja-JP" altLang="en-US" sz="1200" dirty="0"/>
          </a:p>
        </p:txBody>
      </p:sp>
      <p:grpSp>
        <p:nvGrpSpPr>
          <p:cNvPr id="23" name="図形グループ 22"/>
          <p:cNvGrpSpPr/>
          <p:nvPr/>
        </p:nvGrpSpPr>
        <p:grpSpPr>
          <a:xfrm>
            <a:off x="659465" y="1392054"/>
            <a:ext cx="7597028" cy="5104195"/>
            <a:chOff x="650531" y="1392054"/>
            <a:chExt cx="6979477" cy="5104195"/>
          </a:xfrm>
        </p:grpSpPr>
        <p:grpSp>
          <p:nvGrpSpPr>
            <p:cNvPr id="20" name="図形グループ 19"/>
            <p:cNvGrpSpPr/>
            <p:nvPr/>
          </p:nvGrpSpPr>
          <p:grpSpPr>
            <a:xfrm>
              <a:off x="650531" y="1392054"/>
              <a:ext cx="6979477" cy="5104195"/>
              <a:chOff x="616480" y="462598"/>
              <a:chExt cx="4625798" cy="6064825"/>
            </a:xfrm>
          </p:grpSpPr>
          <p:pic>
            <p:nvPicPr>
              <p:cNvPr id="2" name="図 1" descr="訪日前期待２６.png"/>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16480" y="842558"/>
                <a:ext cx="2059787" cy="5684865"/>
              </a:xfrm>
              <a:prstGeom prst="rect">
                <a:avLst/>
              </a:prstGeom>
              <a:ln>
                <a:solidFill>
                  <a:schemeClr val="tx1"/>
                </a:solidFill>
              </a:ln>
            </p:spPr>
          </p:pic>
          <p:pic>
            <p:nvPicPr>
              <p:cNvPr id="3" name="図 2" descr="訪日前期待２７.pn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219672" y="842558"/>
                <a:ext cx="2022606" cy="5684863"/>
              </a:xfrm>
              <a:prstGeom prst="rect">
                <a:avLst/>
              </a:prstGeom>
              <a:ln>
                <a:solidFill>
                  <a:schemeClr val="tx1"/>
                </a:solidFill>
              </a:ln>
            </p:spPr>
          </p:pic>
          <p:sp>
            <p:nvSpPr>
              <p:cNvPr id="18" name="テキスト ボックス 17"/>
              <p:cNvSpPr txBox="1"/>
              <p:nvPr/>
            </p:nvSpPr>
            <p:spPr>
              <a:xfrm>
                <a:off x="1111325" y="473227"/>
                <a:ext cx="1257872" cy="369332"/>
              </a:xfrm>
              <a:prstGeom prst="rect">
                <a:avLst/>
              </a:prstGeom>
              <a:noFill/>
            </p:spPr>
            <p:txBody>
              <a:bodyPr wrap="square" rtlCol="0">
                <a:spAutoFit/>
              </a:bodyPr>
              <a:lstStyle/>
              <a:p>
                <a:r>
                  <a:rPr kumimoji="1" lang="ja-JP" altLang="en-US" dirty="0" smtClean="0"/>
                  <a:t>平成</a:t>
                </a:r>
                <a:r>
                  <a:rPr kumimoji="1" lang="en-US" altLang="ja-JP" dirty="0" smtClean="0"/>
                  <a:t>26</a:t>
                </a:r>
                <a:r>
                  <a:rPr kumimoji="1" lang="ja-JP" altLang="en-US" dirty="0" smtClean="0"/>
                  <a:t>年</a:t>
                </a:r>
                <a:endParaRPr kumimoji="1" lang="ja-JP" altLang="en-US" dirty="0"/>
              </a:p>
            </p:txBody>
          </p:sp>
          <p:sp>
            <p:nvSpPr>
              <p:cNvPr id="19" name="テキスト ボックス 18"/>
              <p:cNvSpPr txBox="1"/>
              <p:nvPr/>
            </p:nvSpPr>
            <p:spPr>
              <a:xfrm>
                <a:off x="3639282" y="462598"/>
                <a:ext cx="1306722" cy="369332"/>
              </a:xfrm>
              <a:prstGeom prst="rect">
                <a:avLst/>
              </a:prstGeom>
              <a:noFill/>
            </p:spPr>
            <p:txBody>
              <a:bodyPr wrap="square" rtlCol="0">
                <a:spAutoFit/>
              </a:bodyPr>
              <a:lstStyle/>
              <a:p>
                <a:r>
                  <a:rPr kumimoji="1" lang="ja-JP" altLang="en-US" dirty="0" smtClean="0"/>
                  <a:t>平成</a:t>
                </a:r>
                <a:r>
                  <a:rPr kumimoji="1" lang="en-US" altLang="ja-JP" dirty="0" smtClean="0"/>
                  <a:t>27</a:t>
                </a:r>
                <a:r>
                  <a:rPr kumimoji="1" lang="ja-JP" altLang="en-US" dirty="0" smtClean="0"/>
                  <a:t>年</a:t>
                </a:r>
                <a:endParaRPr kumimoji="1" lang="ja-JP" altLang="en-US" dirty="0"/>
              </a:p>
            </p:txBody>
          </p:sp>
        </p:grpSp>
        <p:sp>
          <p:nvSpPr>
            <p:cNvPr id="21" name="正方形/長方形 20"/>
            <p:cNvSpPr/>
            <p:nvPr/>
          </p:nvSpPr>
          <p:spPr>
            <a:xfrm>
              <a:off x="4578268" y="6013913"/>
              <a:ext cx="2380716" cy="207587"/>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grpSp>
      <p:sp>
        <p:nvSpPr>
          <p:cNvPr id="22" name="テキスト ボックス 21"/>
          <p:cNvSpPr txBox="1"/>
          <p:nvPr/>
        </p:nvSpPr>
        <p:spPr>
          <a:xfrm>
            <a:off x="1260734" y="491466"/>
            <a:ext cx="6509184" cy="646331"/>
          </a:xfrm>
          <a:prstGeom prst="rect">
            <a:avLst/>
          </a:prstGeom>
          <a:noFill/>
        </p:spPr>
        <p:txBody>
          <a:bodyPr wrap="square" rtlCol="0">
            <a:spAutoFit/>
          </a:bodyPr>
          <a:lstStyle/>
          <a:p>
            <a:r>
              <a:rPr kumimoji="1" lang="en-US" altLang="ja-JP" dirty="0" smtClean="0">
                <a:latin typeface="HGS明朝E"/>
                <a:ea typeface="HGS明朝E"/>
                <a:cs typeface="HGS明朝E"/>
              </a:rPr>
              <a:t>■</a:t>
            </a:r>
            <a:r>
              <a:rPr kumimoji="1" lang="ja-JP" altLang="en-US" dirty="0" smtClean="0">
                <a:latin typeface="HGS明朝E"/>
                <a:ea typeface="HGS明朝E"/>
                <a:cs typeface="HGS明朝E"/>
              </a:rPr>
              <a:t>訪日前に期待していたことに日本のポップカルチャーが</a:t>
            </a:r>
            <a:endParaRPr kumimoji="1" lang="en-US" altLang="ja-JP" dirty="0" smtClean="0">
              <a:latin typeface="HGS明朝E"/>
              <a:ea typeface="HGS明朝E"/>
              <a:cs typeface="HGS明朝E"/>
            </a:endParaRPr>
          </a:p>
          <a:p>
            <a:r>
              <a:rPr kumimoji="1" lang="ja-JP" altLang="ja-JP" dirty="0">
                <a:latin typeface="HGS明朝E"/>
                <a:ea typeface="HGS明朝E"/>
                <a:cs typeface="HGS明朝E"/>
              </a:rPr>
              <a:t>　</a:t>
            </a:r>
            <a:r>
              <a:rPr kumimoji="1" lang="ja-JP" altLang="en-US" dirty="0" smtClean="0">
                <a:latin typeface="HGS明朝E"/>
                <a:ea typeface="HGS明朝E"/>
                <a:cs typeface="HGS明朝E"/>
              </a:rPr>
              <a:t>追加された。</a:t>
            </a:r>
            <a:endParaRPr kumimoji="1" lang="ja-JP" altLang="en-US" dirty="0">
              <a:latin typeface="HGS明朝E"/>
              <a:ea typeface="HGS明朝E"/>
              <a:cs typeface="HGS明朝E"/>
            </a:endParaRPr>
          </a:p>
        </p:txBody>
      </p:sp>
    </p:spTree>
    <p:extLst>
      <p:ext uri="{BB962C8B-B14F-4D97-AF65-F5344CB8AC3E}">
        <p14:creationId xmlns:p14="http://schemas.microsoft.com/office/powerpoint/2010/main" val="95784342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7</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現状分析</a:t>
            </a:r>
            <a:endParaRPr kumimoji="1" lang="ja-JP" altLang="en-US" sz="1200" dirty="0"/>
          </a:p>
        </p:txBody>
      </p:sp>
      <p:sp>
        <p:nvSpPr>
          <p:cNvPr id="2" name="テキスト ボックス 1"/>
          <p:cNvSpPr txBox="1"/>
          <p:nvPr/>
        </p:nvSpPr>
        <p:spPr>
          <a:xfrm>
            <a:off x="5728934" y="3391003"/>
            <a:ext cx="184666" cy="369332"/>
          </a:xfrm>
          <a:prstGeom prst="rect">
            <a:avLst/>
          </a:prstGeom>
          <a:noFill/>
        </p:spPr>
        <p:txBody>
          <a:bodyPr wrap="none" rtlCol="0">
            <a:spAutoFit/>
          </a:bodyPr>
          <a:lstStyle/>
          <a:p>
            <a:endParaRPr kumimoji="1" lang="ja-JP" altLang="en-US" dirty="0"/>
          </a:p>
        </p:txBody>
      </p:sp>
      <p:sp>
        <p:nvSpPr>
          <p:cNvPr id="3" name="テキスト ボックス 2"/>
          <p:cNvSpPr txBox="1"/>
          <p:nvPr/>
        </p:nvSpPr>
        <p:spPr>
          <a:xfrm>
            <a:off x="4999306" y="3363983"/>
            <a:ext cx="184666" cy="369332"/>
          </a:xfrm>
          <a:prstGeom prst="rect">
            <a:avLst/>
          </a:prstGeom>
          <a:noFill/>
        </p:spPr>
        <p:txBody>
          <a:bodyPr wrap="none" rtlCol="0">
            <a:spAutoFit/>
          </a:bodyPr>
          <a:lstStyle/>
          <a:p>
            <a:endParaRPr kumimoji="1" lang="ja-JP" altLang="en-US" dirty="0"/>
          </a:p>
        </p:txBody>
      </p:sp>
      <p:sp>
        <p:nvSpPr>
          <p:cNvPr id="9" name="テキスト ボックス 8"/>
          <p:cNvSpPr txBox="1"/>
          <p:nvPr/>
        </p:nvSpPr>
        <p:spPr>
          <a:xfrm rot="20700000">
            <a:off x="468351" y="1819505"/>
            <a:ext cx="8247972" cy="1446550"/>
          </a:xfrm>
          <a:prstGeom prst="rect">
            <a:avLst/>
          </a:prstGeom>
          <a:noFill/>
        </p:spPr>
        <p:txBody>
          <a:bodyPr wrap="square" rtlCol="0">
            <a:spAutoFit/>
          </a:bodyPr>
          <a:lstStyle/>
          <a:p>
            <a:r>
              <a:rPr kumimoji="1" lang="ja-JP" altLang="en-US" sz="8800" b="1" i="1" dirty="0" smtClean="0">
                <a:solidFill>
                  <a:srgbClr val="FF0000"/>
                </a:solidFill>
                <a:highlight>
                  <a:srgbClr val="FFFF00"/>
                </a:highlight>
              </a:rPr>
              <a:t>約１８２万人！</a:t>
            </a:r>
            <a:endParaRPr kumimoji="1" lang="ja-JP" altLang="en-US" sz="8800" b="1" i="1" dirty="0">
              <a:solidFill>
                <a:srgbClr val="FF0000"/>
              </a:solidFill>
              <a:highlight>
                <a:srgbClr val="FFFF00"/>
              </a:highlight>
            </a:endParaRPr>
          </a:p>
        </p:txBody>
      </p:sp>
      <p:sp>
        <p:nvSpPr>
          <p:cNvPr id="10" name="テキスト ボックス 9"/>
          <p:cNvSpPr txBox="1"/>
          <p:nvPr/>
        </p:nvSpPr>
        <p:spPr>
          <a:xfrm>
            <a:off x="1013310" y="5514811"/>
            <a:ext cx="7426214" cy="1200329"/>
          </a:xfrm>
          <a:prstGeom prst="rect">
            <a:avLst/>
          </a:prstGeom>
          <a:noFill/>
        </p:spPr>
        <p:txBody>
          <a:bodyPr wrap="square" rtlCol="0">
            <a:spAutoFit/>
          </a:bodyPr>
          <a:lstStyle/>
          <a:p>
            <a:r>
              <a:rPr kumimoji="1" lang="en-US" altLang="ja-JP" sz="3600" b="1" dirty="0" smtClean="0"/>
              <a:t>☞</a:t>
            </a:r>
            <a:r>
              <a:rPr kumimoji="1" lang="ja-JP" altLang="en-US" sz="3600" b="1" dirty="0" smtClean="0"/>
              <a:t>これがインバウンド増加の理由　</a:t>
            </a:r>
            <a:endParaRPr kumimoji="1" lang="en-US" altLang="ja-JP" sz="3600" b="1" dirty="0" smtClean="0"/>
          </a:p>
          <a:p>
            <a:r>
              <a:rPr kumimoji="1" lang="ja-JP" altLang="ja-JP" sz="3600" b="1" dirty="0"/>
              <a:t>　</a:t>
            </a:r>
            <a:r>
              <a:rPr kumimoji="1" lang="ja-JP" altLang="en-US" sz="3600" b="1" dirty="0" smtClean="0"/>
              <a:t>のひとつと考える。</a:t>
            </a:r>
            <a:endParaRPr kumimoji="1" lang="ja-JP" altLang="en-US" sz="3600" b="1" dirty="0"/>
          </a:p>
        </p:txBody>
      </p:sp>
    </p:spTree>
    <p:extLst>
      <p:ext uri="{BB962C8B-B14F-4D97-AF65-F5344CB8AC3E}">
        <p14:creationId xmlns:p14="http://schemas.microsoft.com/office/powerpoint/2010/main" val="228633980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8</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現状分析</a:t>
            </a:r>
            <a:endParaRPr kumimoji="1" lang="ja-JP" altLang="en-US" sz="1200" dirty="0"/>
          </a:p>
        </p:txBody>
      </p:sp>
      <p:sp>
        <p:nvSpPr>
          <p:cNvPr id="2" name="テキスト ボックス 1"/>
          <p:cNvSpPr txBox="1"/>
          <p:nvPr/>
        </p:nvSpPr>
        <p:spPr>
          <a:xfrm>
            <a:off x="2438305" y="1022430"/>
            <a:ext cx="4526986" cy="461665"/>
          </a:xfrm>
          <a:prstGeom prst="rect">
            <a:avLst/>
          </a:prstGeom>
          <a:noFill/>
        </p:spPr>
        <p:txBody>
          <a:bodyPr wrap="square" rtlCol="0">
            <a:spAutoFit/>
          </a:bodyPr>
          <a:lstStyle/>
          <a:p>
            <a:r>
              <a:rPr kumimoji="1" lang="ja-JP" altLang="en-US" sz="2400" b="1" dirty="0" smtClean="0">
                <a:latin typeface="+mj-ea"/>
                <a:ea typeface="+mj-ea"/>
                <a:cs typeface="HGS創英角ｺﾞｼｯｸUB"/>
              </a:rPr>
              <a:t>ポップカルチャーとは？</a:t>
            </a:r>
            <a:endParaRPr kumimoji="1" lang="ja-JP" altLang="en-US" sz="2400" b="1" dirty="0">
              <a:latin typeface="+mj-ea"/>
              <a:ea typeface="+mj-ea"/>
              <a:cs typeface="HGS創英角ｺﾞｼｯｸUB"/>
            </a:endParaRPr>
          </a:p>
        </p:txBody>
      </p:sp>
      <p:sp>
        <p:nvSpPr>
          <p:cNvPr id="17" name="テキスト ボックス 16"/>
          <p:cNvSpPr txBox="1"/>
          <p:nvPr/>
        </p:nvSpPr>
        <p:spPr>
          <a:xfrm>
            <a:off x="784342" y="2090081"/>
            <a:ext cx="7510597" cy="1384995"/>
          </a:xfrm>
          <a:prstGeom prst="rect">
            <a:avLst/>
          </a:prstGeom>
          <a:noFill/>
        </p:spPr>
        <p:txBody>
          <a:bodyPr wrap="square" rtlCol="0">
            <a:spAutoFit/>
          </a:bodyPr>
          <a:lstStyle/>
          <a:p>
            <a:r>
              <a:rPr kumimoji="1" lang="ja-JP" altLang="en-US" sz="2000" dirty="0" smtClean="0">
                <a:latin typeface="HGS明朝E"/>
                <a:ea typeface="HGS明朝E"/>
                <a:cs typeface="HGS明朝E"/>
              </a:rPr>
              <a:t>大衆向け</a:t>
            </a:r>
            <a:r>
              <a:rPr kumimoji="1" lang="ja-JP" altLang="en-US" sz="2000" dirty="0">
                <a:latin typeface="HGS明朝E"/>
                <a:ea typeface="HGS明朝E"/>
                <a:cs typeface="HGS明朝E"/>
              </a:rPr>
              <a:t>の文化全般のことを表すが具体的には、漫画、アニメ、映画，ゲーム，ライトノベル，ポピュラー音楽，テレビなどのことを指し，世界に向けて多種多様な作品が紹介されている。</a:t>
            </a:r>
            <a:endParaRPr kumimoji="1" lang="en-US" altLang="ja-JP" sz="2000" dirty="0">
              <a:latin typeface="HGS明朝E"/>
              <a:ea typeface="HGS明朝E"/>
              <a:cs typeface="HGS明朝E"/>
            </a:endParaRPr>
          </a:p>
          <a:p>
            <a:endParaRPr kumimoji="1" lang="ja-JP" altLang="en-US" sz="2400" dirty="0">
              <a:latin typeface="HGS明朝E"/>
              <a:ea typeface="HGS明朝E"/>
              <a:cs typeface="HGS明朝E"/>
            </a:endParaRPr>
          </a:p>
        </p:txBody>
      </p:sp>
      <p:sp>
        <p:nvSpPr>
          <p:cNvPr id="19" name="正方形/長方形 18"/>
          <p:cNvSpPr/>
          <p:nvPr/>
        </p:nvSpPr>
        <p:spPr>
          <a:xfrm>
            <a:off x="3478814" y="4910858"/>
            <a:ext cx="5665186" cy="261610"/>
          </a:xfrm>
          <a:prstGeom prst="rect">
            <a:avLst/>
          </a:prstGeom>
        </p:spPr>
        <p:txBody>
          <a:bodyPr wrap="square">
            <a:spAutoFit/>
          </a:bodyPr>
          <a:lstStyle/>
          <a:p>
            <a:r>
              <a:rPr lang="en-US" altLang="ja-JP" sz="1100" dirty="0" smtClean="0"/>
              <a:t>http</a:t>
            </a:r>
            <a:r>
              <a:rPr lang="en-US" altLang="ja-JP" sz="1100" dirty="0"/>
              <a:t>://</a:t>
            </a:r>
            <a:r>
              <a:rPr lang="en-US" altLang="ja-JP" sz="1100" dirty="0" err="1"/>
              <a:t>www.mofa.go.jp</a:t>
            </a:r>
            <a:r>
              <a:rPr lang="en-US" altLang="ja-JP" sz="1100" dirty="0"/>
              <a:t>/</a:t>
            </a:r>
            <a:r>
              <a:rPr lang="en-US" altLang="ja-JP" sz="1100" dirty="0" err="1"/>
              <a:t>mofaj</a:t>
            </a:r>
            <a:r>
              <a:rPr lang="en-US" altLang="ja-JP" sz="1100" dirty="0"/>
              <a:t>/press/</a:t>
            </a:r>
            <a:r>
              <a:rPr lang="en-US" altLang="ja-JP" sz="1100" dirty="0" err="1"/>
              <a:t>pr</a:t>
            </a:r>
            <a:r>
              <a:rPr lang="en-US" altLang="ja-JP" sz="1100" dirty="0"/>
              <a:t>/</a:t>
            </a:r>
            <a:r>
              <a:rPr lang="en-US" altLang="ja-JP" sz="1100" dirty="0" err="1"/>
              <a:t>wakaru</a:t>
            </a:r>
            <a:r>
              <a:rPr lang="en-US" altLang="ja-JP" sz="1100" dirty="0"/>
              <a:t>/topics/vol138/</a:t>
            </a:r>
            <a:r>
              <a:rPr lang="en-US" altLang="ja-JP" sz="1100" dirty="0" err="1"/>
              <a:t>index.html</a:t>
            </a:r>
            <a:endParaRPr lang="ja-JP" altLang="en-US" sz="1100" dirty="0"/>
          </a:p>
        </p:txBody>
      </p:sp>
    </p:spTree>
    <p:extLst>
      <p:ext uri="{BB962C8B-B14F-4D97-AF65-F5344CB8AC3E}">
        <p14:creationId xmlns:p14="http://schemas.microsoft.com/office/powerpoint/2010/main" val="417176729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EBEB0A-9E3D-4B14-9782-E2AE3DA60D96}" type="slidenum">
              <a:rPr lang="en-US" smtClean="0"/>
              <a:pPr/>
              <a:t>9</a:t>
            </a:fld>
            <a:endParaRPr lang="en-US"/>
          </a:p>
        </p:txBody>
      </p:sp>
      <p:sp>
        <p:nvSpPr>
          <p:cNvPr id="5" name="テキスト ボックス 4"/>
          <p:cNvSpPr txBox="1"/>
          <p:nvPr/>
        </p:nvSpPr>
        <p:spPr>
          <a:xfrm>
            <a:off x="174812" y="84017"/>
            <a:ext cx="1721084" cy="276999"/>
          </a:xfrm>
          <a:prstGeom prst="rect">
            <a:avLst/>
          </a:prstGeom>
          <a:noFill/>
        </p:spPr>
        <p:txBody>
          <a:bodyPr wrap="square" rtlCol="0">
            <a:spAutoFit/>
          </a:bodyPr>
          <a:lstStyle/>
          <a:p>
            <a:r>
              <a:rPr kumimoji="1" lang="ja-JP" altLang="en-US" sz="1200" dirty="0" smtClean="0"/>
              <a:t>現状分析</a:t>
            </a:r>
            <a:endParaRPr kumimoji="1" lang="ja-JP" altLang="en-US" sz="1200" dirty="0"/>
          </a:p>
        </p:txBody>
      </p:sp>
      <p:sp>
        <p:nvSpPr>
          <p:cNvPr id="2" name="テキスト ボックス 1"/>
          <p:cNvSpPr txBox="1"/>
          <p:nvPr/>
        </p:nvSpPr>
        <p:spPr>
          <a:xfrm>
            <a:off x="586193" y="561706"/>
            <a:ext cx="3053088" cy="830997"/>
          </a:xfrm>
          <a:prstGeom prst="rect">
            <a:avLst/>
          </a:prstGeom>
          <a:noFill/>
        </p:spPr>
        <p:txBody>
          <a:bodyPr wrap="square" rtlCol="0">
            <a:spAutoFit/>
          </a:bodyPr>
          <a:lstStyle/>
          <a:p>
            <a:r>
              <a:rPr kumimoji="1" lang="ja-JP" altLang="en-US" sz="2400" dirty="0" smtClean="0">
                <a:latin typeface="+mj-ea"/>
                <a:ea typeface="+mj-ea"/>
              </a:rPr>
              <a:t>ポップカルチャーの定義</a:t>
            </a:r>
            <a:endParaRPr kumimoji="1" lang="ja-JP" altLang="en-US" sz="2400" dirty="0">
              <a:latin typeface="+mj-ea"/>
              <a:ea typeface="+mj-ea"/>
            </a:endParaRPr>
          </a:p>
        </p:txBody>
      </p:sp>
      <p:sp>
        <p:nvSpPr>
          <p:cNvPr id="3" name="正方形/長方形 2"/>
          <p:cNvSpPr/>
          <p:nvPr/>
        </p:nvSpPr>
        <p:spPr>
          <a:xfrm>
            <a:off x="3810255" y="6208590"/>
            <a:ext cx="5141400" cy="461665"/>
          </a:xfrm>
          <a:prstGeom prst="rect">
            <a:avLst/>
          </a:prstGeom>
        </p:spPr>
        <p:txBody>
          <a:bodyPr wrap="square">
            <a:spAutoFit/>
          </a:bodyPr>
          <a:lstStyle/>
          <a:p>
            <a:r>
              <a:rPr kumimoji="1" lang="ja-JP" altLang="en-US" sz="1200" dirty="0"/>
              <a:t>「日本のポップカルチャー・ファンは潜在的日本語学習者といえるか」</a:t>
            </a:r>
          </a:p>
          <a:p>
            <a:r>
              <a:rPr kumimoji="1" lang="ja-JP" altLang="en-US" sz="1200" dirty="0"/>
              <a:t>近藤裕美子・村中</a:t>
            </a:r>
            <a:r>
              <a:rPr kumimoji="1" lang="ja-JP" altLang="en-US" sz="1200" dirty="0" smtClean="0"/>
              <a:t>雅子</a:t>
            </a:r>
            <a:r>
              <a:rPr kumimoji="1" lang="en-US" altLang="ja-JP" sz="1200" dirty="0" smtClean="0"/>
              <a:t>(2016)</a:t>
            </a:r>
            <a:endParaRPr kumimoji="1" lang="en-US" altLang="ja-JP" sz="1200" dirty="0"/>
          </a:p>
        </p:txBody>
      </p:sp>
      <p:sp>
        <p:nvSpPr>
          <p:cNvPr id="10" name="テキスト ボックス 9"/>
          <p:cNvSpPr txBox="1"/>
          <p:nvPr/>
        </p:nvSpPr>
        <p:spPr>
          <a:xfrm>
            <a:off x="671679" y="1405446"/>
            <a:ext cx="8279976" cy="3416320"/>
          </a:xfrm>
          <a:prstGeom prst="rect">
            <a:avLst/>
          </a:prstGeom>
          <a:noFill/>
        </p:spPr>
        <p:txBody>
          <a:bodyPr wrap="square" rtlCol="0">
            <a:spAutoFit/>
          </a:bodyPr>
          <a:lstStyle/>
          <a:p>
            <a:endParaRPr kumimoji="1" lang="en-US" altLang="ja-JP" dirty="0"/>
          </a:p>
          <a:p>
            <a:r>
              <a:rPr kumimoji="1" lang="ja-JP" altLang="en-US" dirty="0" smtClean="0"/>
              <a:t>外国人を対象としたアンケートから</a:t>
            </a:r>
            <a:r>
              <a:rPr kumimoji="1" lang="ja-JP" altLang="en-US" dirty="0"/>
              <a:t>抽出されたポップカルチャー行動</a:t>
            </a:r>
            <a:r>
              <a:rPr kumimoji="1" lang="ja-JP" altLang="en-US" dirty="0" smtClean="0"/>
              <a:t>７項目</a:t>
            </a:r>
            <a:endParaRPr kumimoji="1" lang="en-US" altLang="ja-JP" dirty="0" smtClean="0"/>
          </a:p>
          <a:p>
            <a:endParaRPr kumimoji="1" lang="en-US" altLang="ja-JP" dirty="0" smtClean="0"/>
          </a:p>
          <a:p>
            <a:r>
              <a:rPr kumimoji="1" lang="en-US" altLang="ja-JP" dirty="0" smtClean="0"/>
              <a:t>｢</a:t>
            </a:r>
            <a:r>
              <a:rPr kumimoji="1" lang="ja-JP" altLang="en-US" dirty="0" smtClean="0"/>
              <a:t>日本</a:t>
            </a:r>
            <a:r>
              <a:rPr kumimoji="1" lang="ja-JP" altLang="en-US" dirty="0"/>
              <a:t>のテレビドラマを</a:t>
            </a:r>
            <a:r>
              <a:rPr kumimoji="1" lang="ja-JP" altLang="en-US" dirty="0" smtClean="0"/>
              <a:t>見る</a:t>
            </a:r>
            <a:r>
              <a:rPr kumimoji="1" lang="en-US" altLang="ja-JP" dirty="0" smtClean="0"/>
              <a:t>｣</a:t>
            </a:r>
          </a:p>
          <a:p>
            <a:r>
              <a:rPr kumimoji="1" lang="en-US" altLang="ja-JP" dirty="0" smtClean="0"/>
              <a:t>｢</a:t>
            </a:r>
            <a:r>
              <a:rPr kumimoji="1" lang="ja-JP" altLang="en-US" dirty="0" smtClean="0"/>
              <a:t>日本</a:t>
            </a:r>
            <a:r>
              <a:rPr kumimoji="1" lang="ja-JP" altLang="en-US" dirty="0"/>
              <a:t>のアニメを</a:t>
            </a:r>
            <a:r>
              <a:rPr kumimoji="1" lang="ja-JP" altLang="en-US" dirty="0" smtClean="0"/>
              <a:t>見る</a:t>
            </a:r>
            <a:r>
              <a:rPr kumimoji="1" lang="en-US" altLang="ja-JP" dirty="0" smtClean="0"/>
              <a:t>｣</a:t>
            </a:r>
          </a:p>
          <a:p>
            <a:r>
              <a:rPr kumimoji="1" lang="en-US" altLang="ja-JP" dirty="0" smtClean="0"/>
              <a:t>｢</a:t>
            </a:r>
            <a:r>
              <a:rPr kumimoji="1" lang="ja-JP" altLang="en-US" dirty="0" smtClean="0"/>
              <a:t>日本</a:t>
            </a:r>
            <a:r>
              <a:rPr kumimoji="1" lang="ja-JP" altLang="en-US" dirty="0"/>
              <a:t>の映画を</a:t>
            </a:r>
            <a:r>
              <a:rPr kumimoji="1" lang="ja-JP" altLang="en-US" dirty="0" smtClean="0"/>
              <a:t>見る」</a:t>
            </a:r>
            <a:endParaRPr kumimoji="1" lang="en-US" altLang="ja-JP" dirty="0" smtClean="0"/>
          </a:p>
          <a:p>
            <a:r>
              <a:rPr kumimoji="1" lang="en-US" altLang="ja-JP" dirty="0" smtClean="0"/>
              <a:t>｢</a:t>
            </a:r>
            <a:r>
              <a:rPr kumimoji="1" lang="ja-JP" altLang="en-US" dirty="0" smtClean="0"/>
              <a:t>日本</a:t>
            </a:r>
            <a:r>
              <a:rPr kumimoji="1" lang="ja-JP" altLang="en-US" dirty="0"/>
              <a:t>のマンガを</a:t>
            </a:r>
            <a:r>
              <a:rPr kumimoji="1" lang="ja-JP" altLang="en-US" dirty="0" smtClean="0"/>
              <a:t>読む」</a:t>
            </a:r>
            <a:endParaRPr kumimoji="1" lang="en-US" altLang="ja-JP" dirty="0" smtClean="0"/>
          </a:p>
          <a:p>
            <a:r>
              <a:rPr kumimoji="1" lang="en-US" altLang="ja-JP" dirty="0"/>
              <a:t>｢</a:t>
            </a:r>
            <a:r>
              <a:rPr kumimoji="1" lang="ja-JP" altLang="en-US" dirty="0" smtClean="0"/>
              <a:t>日本</a:t>
            </a:r>
            <a:r>
              <a:rPr kumimoji="1" lang="ja-JP" altLang="en-US" dirty="0"/>
              <a:t>の音楽を聴く（</a:t>
            </a:r>
            <a:r>
              <a:rPr kumimoji="1" lang="en-US" altLang="ja-JP" dirty="0"/>
              <a:t>J </a:t>
            </a:r>
            <a:r>
              <a:rPr kumimoji="1" lang="ja-JP" altLang="en-US" dirty="0"/>
              <a:t>ポップや</a:t>
            </a:r>
            <a:r>
              <a:rPr kumimoji="1" lang="en-US" altLang="ja-JP" dirty="0"/>
              <a:t>J </a:t>
            </a:r>
            <a:r>
              <a:rPr kumimoji="1" lang="ja-JP" altLang="en-US" dirty="0"/>
              <a:t>ロック</a:t>
            </a:r>
            <a:r>
              <a:rPr kumimoji="1" lang="ja-JP" altLang="en-US" dirty="0" smtClean="0"/>
              <a:t>など</a:t>
            </a:r>
            <a:r>
              <a:rPr kumimoji="1" lang="en-US" altLang="ja-JP" dirty="0"/>
              <a:t>) </a:t>
            </a:r>
            <a:r>
              <a:rPr kumimoji="1" lang="ja-JP" altLang="en-US" dirty="0"/>
              <a:t>」</a:t>
            </a:r>
            <a:endParaRPr kumimoji="1" lang="en-US" altLang="ja-JP" dirty="0" smtClean="0"/>
          </a:p>
          <a:p>
            <a:r>
              <a:rPr kumimoji="1" lang="en-US" altLang="ja-JP" dirty="0" smtClean="0"/>
              <a:t>｢</a:t>
            </a:r>
            <a:r>
              <a:rPr kumimoji="1" lang="ja-JP" altLang="en-US" dirty="0" smtClean="0"/>
              <a:t>日本</a:t>
            </a:r>
            <a:r>
              <a:rPr kumimoji="1" lang="ja-JP" altLang="en-US" dirty="0"/>
              <a:t>で流行しているファッションを見本に</a:t>
            </a:r>
            <a:r>
              <a:rPr kumimoji="1" lang="ja-JP" altLang="en-US" dirty="0" smtClean="0"/>
              <a:t>して</a:t>
            </a:r>
            <a:r>
              <a:rPr kumimoji="1" lang="ja-JP" altLang="en-US" dirty="0"/>
              <a:t>服を選ぶ」</a:t>
            </a:r>
            <a:endParaRPr kumimoji="1" lang="en-US" altLang="ja-JP" dirty="0" smtClean="0"/>
          </a:p>
          <a:p>
            <a:r>
              <a:rPr kumimoji="1" lang="ja-JP" altLang="en-US" dirty="0" smtClean="0"/>
              <a:t>（</a:t>
            </a:r>
            <a:r>
              <a:rPr kumimoji="1" lang="ja-JP" altLang="en-US" dirty="0"/>
              <a:t>ロリータやビジュアル系</a:t>
            </a:r>
            <a:r>
              <a:rPr kumimoji="1" lang="ja-JP" altLang="en-US" dirty="0" smtClean="0"/>
              <a:t>など</a:t>
            </a:r>
            <a:r>
              <a:rPr kumimoji="1" lang="en-US" altLang="ja-JP" dirty="0"/>
              <a:t>) </a:t>
            </a:r>
            <a:r>
              <a:rPr kumimoji="1" lang="ja-JP" altLang="en-US" dirty="0"/>
              <a:t>」</a:t>
            </a:r>
            <a:endParaRPr kumimoji="1" lang="en-US" altLang="ja-JP" dirty="0" smtClean="0"/>
          </a:p>
          <a:p>
            <a:r>
              <a:rPr kumimoji="1" lang="en-US" altLang="ja-JP" dirty="0"/>
              <a:t>｢</a:t>
            </a:r>
            <a:r>
              <a:rPr kumimoji="1" lang="ja-JP" altLang="en-US" dirty="0" smtClean="0"/>
              <a:t>日本</a:t>
            </a:r>
            <a:r>
              <a:rPr kumimoji="1" lang="ja-JP" altLang="en-US" dirty="0"/>
              <a:t>のテレビゲームで遊ぶ」</a:t>
            </a:r>
            <a:endParaRPr kumimoji="1" lang="en-US" altLang="ja-JP" dirty="0" smtClean="0"/>
          </a:p>
          <a:p>
            <a:endParaRPr kumimoji="1" lang="en-US" altLang="ja-JP" dirty="0" smtClean="0"/>
          </a:p>
        </p:txBody>
      </p:sp>
      <p:sp>
        <p:nvSpPr>
          <p:cNvPr id="12" name="テキスト ボックス 11"/>
          <p:cNvSpPr txBox="1"/>
          <p:nvPr/>
        </p:nvSpPr>
        <p:spPr>
          <a:xfrm>
            <a:off x="830439" y="4821766"/>
            <a:ext cx="5617683" cy="369332"/>
          </a:xfrm>
          <a:prstGeom prst="rect">
            <a:avLst/>
          </a:prstGeom>
          <a:noFill/>
        </p:spPr>
        <p:txBody>
          <a:bodyPr wrap="square" rtlCol="0">
            <a:spAutoFit/>
          </a:bodyPr>
          <a:lstStyle/>
          <a:p>
            <a:r>
              <a:rPr kumimoji="1" lang="ja-JP" altLang="en-US" dirty="0" smtClean="0"/>
              <a:t>以上の７要素をポップカルチャーとする。</a:t>
            </a:r>
            <a:endParaRPr kumimoji="1" lang="ja-JP" altLang="en-US" dirty="0"/>
          </a:p>
        </p:txBody>
      </p:sp>
    </p:spTree>
    <p:extLst>
      <p:ext uri="{BB962C8B-B14F-4D97-AF65-F5344CB8AC3E}">
        <p14:creationId xmlns:p14="http://schemas.microsoft.com/office/powerpoint/2010/main" val="417176729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プラザ">
  <a:themeElements>
    <a:clrScheme name="スカイ">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プラザ">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プラザ">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ニュース.thmx</Template>
  <TotalTime>5942</TotalTime>
  <Words>2112</Words>
  <Application>Microsoft Macintosh PowerPoint</Application>
  <PresentationFormat>画面に合わせる (4:3)</PresentationFormat>
  <Paragraphs>380</Paragraphs>
  <Slides>52</Slides>
  <Notes>6</Notes>
  <HiddenSlides>0</HiddenSlides>
  <MMClips>0</MMClips>
  <ScaleCrop>false</ScaleCrop>
  <HeadingPairs>
    <vt:vector size="4" baseType="variant">
      <vt:variant>
        <vt:lpstr>テーマ</vt:lpstr>
      </vt:variant>
      <vt:variant>
        <vt:i4>2</vt:i4>
      </vt:variant>
      <vt:variant>
        <vt:lpstr>スライド タイトル</vt:lpstr>
      </vt:variant>
      <vt:variant>
        <vt:i4>52</vt:i4>
      </vt:variant>
    </vt:vector>
  </HeadingPairs>
  <TitlesOfParts>
    <vt:vector size="54" baseType="lpstr">
      <vt:lpstr>デザインの設定</vt:lpstr>
      <vt:lpstr>プラザ</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拓殖大学 田嶋ゼミナール　B班</dc:title>
  <dc:subject/>
  <dc:creator>新鎧 潤_x0008_貴</dc:creator>
  <cp:keywords/>
  <dc:description/>
  <cp:lastModifiedBy>新鎧 潤_x0008_貴</cp:lastModifiedBy>
  <cp:revision>256</cp:revision>
  <dcterms:created xsi:type="dcterms:W3CDTF">2016-08-31T02:46:54Z</dcterms:created>
  <dcterms:modified xsi:type="dcterms:W3CDTF">2016-12-14T14:51:01Z</dcterms:modified>
  <cp:category/>
</cp:coreProperties>
</file>